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sldIdLst>
    <p:sldId id="256" r:id="rId2"/>
    <p:sldId id="258" r:id="rId3"/>
    <p:sldId id="259" r:id="rId4"/>
    <p:sldId id="288" r:id="rId5"/>
    <p:sldId id="297" r:id="rId6"/>
    <p:sldId id="295" r:id="rId7"/>
    <p:sldId id="257" r:id="rId8"/>
    <p:sldId id="274" r:id="rId9"/>
    <p:sldId id="289" r:id="rId10"/>
    <p:sldId id="296" r:id="rId11"/>
    <p:sldId id="290" r:id="rId12"/>
    <p:sldId id="291" r:id="rId13"/>
    <p:sldId id="292" r:id="rId14"/>
    <p:sldId id="293" r:id="rId15"/>
    <p:sldId id="2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DF4C69-6382-3F46-8C8B-FF005DA3EF21}"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3F37C4AD-50B5-F842-8E43-F552629CA2D1}">
      <dgm:prSet phldrT="[Text]"/>
      <dgm:spPr/>
      <dgm:t>
        <a:bodyPr/>
        <a:lstStyle/>
        <a:p>
          <a:r>
            <a:rPr lang="en-US" dirty="0"/>
            <a:t>WAGF Missions Commission</a:t>
          </a:r>
        </a:p>
        <a:p>
          <a:r>
            <a:rPr lang="en-US" dirty="0"/>
            <a:t>Lead Team</a:t>
          </a:r>
        </a:p>
      </dgm:t>
    </dgm:pt>
    <dgm:pt modelId="{5678AAEC-3357-8B4D-B1C0-5DEFED82CE3A}" type="parTrans" cxnId="{5AC564B8-9FB1-D141-BAE5-19B586AFD9F0}">
      <dgm:prSet/>
      <dgm:spPr/>
      <dgm:t>
        <a:bodyPr/>
        <a:lstStyle/>
        <a:p>
          <a:endParaRPr lang="en-US"/>
        </a:p>
      </dgm:t>
    </dgm:pt>
    <dgm:pt modelId="{36C9783F-DD1A-8F4C-86E2-699AFA75A675}" type="sibTrans" cxnId="{5AC564B8-9FB1-D141-BAE5-19B586AFD9F0}">
      <dgm:prSet/>
      <dgm:spPr/>
      <dgm:t>
        <a:bodyPr/>
        <a:lstStyle/>
        <a:p>
          <a:endParaRPr lang="en-US"/>
        </a:p>
      </dgm:t>
    </dgm:pt>
    <dgm:pt modelId="{ED306368-5008-8044-97A5-DAC5EB24808D}" type="asst">
      <dgm:prSet phldrT="[Text]"/>
      <dgm:spPr/>
      <dgm:t>
        <a:bodyPr/>
        <a:lstStyle/>
        <a:p>
          <a:r>
            <a:rPr lang="en-US" dirty="0"/>
            <a:t>Global Coordinator</a:t>
          </a:r>
        </a:p>
      </dgm:t>
    </dgm:pt>
    <dgm:pt modelId="{5A7420ED-84DA-904E-8BE7-1C9384179B86}" type="parTrans" cxnId="{E88C4309-A0AF-7541-A329-9526B00888E9}">
      <dgm:prSet/>
      <dgm:spPr/>
      <dgm:t>
        <a:bodyPr/>
        <a:lstStyle/>
        <a:p>
          <a:endParaRPr lang="en-US"/>
        </a:p>
      </dgm:t>
    </dgm:pt>
    <dgm:pt modelId="{1BCCEC4C-F0B5-234A-B538-B54C4894CD82}" type="sibTrans" cxnId="{E88C4309-A0AF-7541-A329-9526B00888E9}">
      <dgm:prSet/>
      <dgm:spPr/>
      <dgm:t>
        <a:bodyPr/>
        <a:lstStyle/>
        <a:p>
          <a:endParaRPr lang="en-US"/>
        </a:p>
      </dgm:t>
    </dgm:pt>
    <dgm:pt modelId="{6B78B9A2-F1BD-9346-86CF-70170DF6F383}">
      <dgm:prSet phldrT="[Text]"/>
      <dgm:spPr/>
      <dgm:t>
        <a:bodyPr/>
        <a:lstStyle/>
        <a:p>
          <a:r>
            <a:rPr lang="en-US" dirty="0"/>
            <a:t>Leadership Team</a:t>
          </a:r>
        </a:p>
        <a:p>
          <a:r>
            <a:rPr lang="en-US" dirty="0"/>
            <a:t>(Regional Coordinators)</a:t>
          </a:r>
        </a:p>
      </dgm:t>
    </dgm:pt>
    <dgm:pt modelId="{60A8F6DB-FF00-EE48-BDF9-3F84727F81E0}" type="parTrans" cxnId="{422C5869-EF68-F74D-9DA2-7C0F1138EE8C}">
      <dgm:prSet/>
      <dgm:spPr/>
      <dgm:t>
        <a:bodyPr/>
        <a:lstStyle/>
        <a:p>
          <a:endParaRPr lang="en-US"/>
        </a:p>
      </dgm:t>
    </dgm:pt>
    <dgm:pt modelId="{67504A25-78F5-214D-8A2A-EF027A3A8384}" type="sibTrans" cxnId="{422C5869-EF68-F74D-9DA2-7C0F1138EE8C}">
      <dgm:prSet/>
      <dgm:spPr/>
      <dgm:t>
        <a:bodyPr/>
        <a:lstStyle/>
        <a:p>
          <a:endParaRPr lang="en-US"/>
        </a:p>
      </dgm:t>
    </dgm:pt>
    <dgm:pt modelId="{80075A4E-FE88-EA4A-BB6F-C8231C940D86}">
      <dgm:prSet phldrT="[Text]"/>
      <dgm:spPr/>
      <dgm:t>
        <a:bodyPr/>
        <a:lstStyle/>
        <a:p>
          <a:r>
            <a:rPr lang="en-US" dirty="0"/>
            <a:t>Action Team</a:t>
          </a:r>
        </a:p>
        <a:p>
          <a:r>
            <a:rPr lang="en-US" dirty="0"/>
            <a:t>(Cross Region Services)</a:t>
          </a:r>
        </a:p>
      </dgm:t>
    </dgm:pt>
    <dgm:pt modelId="{BC65321C-A23D-FF43-9430-3F91B7309040}" type="parTrans" cxnId="{E4963FC3-18E3-7441-A252-52C529776720}">
      <dgm:prSet/>
      <dgm:spPr/>
      <dgm:t>
        <a:bodyPr/>
        <a:lstStyle/>
        <a:p>
          <a:endParaRPr lang="en-US"/>
        </a:p>
      </dgm:t>
    </dgm:pt>
    <dgm:pt modelId="{B877F1BF-FD16-FF4B-A677-C3C8016E6A35}" type="sibTrans" cxnId="{E4963FC3-18E3-7441-A252-52C529776720}">
      <dgm:prSet/>
      <dgm:spPr/>
      <dgm:t>
        <a:bodyPr/>
        <a:lstStyle/>
        <a:p>
          <a:endParaRPr lang="en-US"/>
        </a:p>
      </dgm:t>
    </dgm:pt>
    <dgm:pt modelId="{AE76AF28-6A3E-EC42-B013-3A060AA247EF}" type="pres">
      <dgm:prSet presAssocID="{F4DF4C69-6382-3F46-8C8B-FF005DA3EF21}" presName="hierChild1" presStyleCnt="0">
        <dgm:presLayoutVars>
          <dgm:orgChart val="1"/>
          <dgm:chPref val="1"/>
          <dgm:dir/>
          <dgm:animOne val="branch"/>
          <dgm:animLvl val="lvl"/>
          <dgm:resizeHandles/>
        </dgm:presLayoutVars>
      </dgm:prSet>
      <dgm:spPr/>
    </dgm:pt>
    <dgm:pt modelId="{9AD89CFB-4E22-514A-84E6-D8C280100C81}" type="pres">
      <dgm:prSet presAssocID="{3F37C4AD-50B5-F842-8E43-F552629CA2D1}" presName="hierRoot1" presStyleCnt="0">
        <dgm:presLayoutVars>
          <dgm:hierBranch val="init"/>
        </dgm:presLayoutVars>
      </dgm:prSet>
      <dgm:spPr/>
    </dgm:pt>
    <dgm:pt modelId="{6B220C56-8A4D-3F4D-8CC6-B067955F55F4}" type="pres">
      <dgm:prSet presAssocID="{3F37C4AD-50B5-F842-8E43-F552629CA2D1}" presName="rootComposite1" presStyleCnt="0"/>
      <dgm:spPr/>
    </dgm:pt>
    <dgm:pt modelId="{C76926B9-6C86-674A-99F6-A5630C5CBB69}" type="pres">
      <dgm:prSet presAssocID="{3F37C4AD-50B5-F842-8E43-F552629CA2D1}" presName="rootText1" presStyleLbl="node0" presStyleIdx="0" presStyleCnt="1">
        <dgm:presLayoutVars>
          <dgm:chPref val="3"/>
        </dgm:presLayoutVars>
      </dgm:prSet>
      <dgm:spPr/>
    </dgm:pt>
    <dgm:pt modelId="{C331D470-423F-8347-B3DA-B2B944DFEBCE}" type="pres">
      <dgm:prSet presAssocID="{3F37C4AD-50B5-F842-8E43-F552629CA2D1}" presName="rootConnector1" presStyleLbl="node1" presStyleIdx="0" presStyleCnt="0"/>
      <dgm:spPr/>
    </dgm:pt>
    <dgm:pt modelId="{4E884201-C36E-9B4E-B0D9-D73798F73F3C}" type="pres">
      <dgm:prSet presAssocID="{3F37C4AD-50B5-F842-8E43-F552629CA2D1}" presName="hierChild2" presStyleCnt="0"/>
      <dgm:spPr/>
    </dgm:pt>
    <dgm:pt modelId="{26D9266C-10DF-514B-B4F6-EC6230DB6D74}" type="pres">
      <dgm:prSet presAssocID="{60A8F6DB-FF00-EE48-BDF9-3F84727F81E0}" presName="Name37" presStyleLbl="parChTrans1D2" presStyleIdx="0" presStyleCnt="3"/>
      <dgm:spPr/>
    </dgm:pt>
    <dgm:pt modelId="{B2117EA5-BD77-554F-9A70-373AE5F8A2FB}" type="pres">
      <dgm:prSet presAssocID="{6B78B9A2-F1BD-9346-86CF-70170DF6F383}" presName="hierRoot2" presStyleCnt="0">
        <dgm:presLayoutVars>
          <dgm:hierBranch val="init"/>
        </dgm:presLayoutVars>
      </dgm:prSet>
      <dgm:spPr/>
    </dgm:pt>
    <dgm:pt modelId="{80BA05B4-A62F-9744-A010-3F3FE7A78AE1}" type="pres">
      <dgm:prSet presAssocID="{6B78B9A2-F1BD-9346-86CF-70170DF6F383}" presName="rootComposite" presStyleCnt="0"/>
      <dgm:spPr/>
    </dgm:pt>
    <dgm:pt modelId="{EE1459EF-5EB7-C74C-AD33-CCADB89DF0A9}" type="pres">
      <dgm:prSet presAssocID="{6B78B9A2-F1BD-9346-86CF-70170DF6F383}" presName="rootText" presStyleLbl="node2" presStyleIdx="0" presStyleCnt="2">
        <dgm:presLayoutVars>
          <dgm:chPref val="3"/>
        </dgm:presLayoutVars>
      </dgm:prSet>
      <dgm:spPr/>
    </dgm:pt>
    <dgm:pt modelId="{DBFD7B7A-D9CB-D741-B28C-8DEF81F5F9EF}" type="pres">
      <dgm:prSet presAssocID="{6B78B9A2-F1BD-9346-86CF-70170DF6F383}" presName="rootConnector" presStyleLbl="node2" presStyleIdx="0" presStyleCnt="2"/>
      <dgm:spPr/>
    </dgm:pt>
    <dgm:pt modelId="{FCC53BBE-9802-8B40-BBC5-6B9B72D44988}" type="pres">
      <dgm:prSet presAssocID="{6B78B9A2-F1BD-9346-86CF-70170DF6F383}" presName="hierChild4" presStyleCnt="0"/>
      <dgm:spPr/>
    </dgm:pt>
    <dgm:pt modelId="{B9C52757-DF4D-B640-B486-15C2DD921B84}" type="pres">
      <dgm:prSet presAssocID="{6B78B9A2-F1BD-9346-86CF-70170DF6F383}" presName="hierChild5" presStyleCnt="0"/>
      <dgm:spPr/>
    </dgm:pt>
    <dgm:pt modelId="{B337AFAF-7A36-F04F-9372-76829C33871D}" type="pres">
      <dgm:prSet presAssocID="{BC65321C-A23D-FF43-9430-3F91B7309040}" presName="Name37" presStyleLbl="parChTrans1D2" presStyleIdx="1" presStyleCnt="3"/>
      <dgm:spPr/>
    </dgm:pt>
    <dgm:pt modelId="{83BA0F54-E50D-A64C-B610-CC23A4150E55}" type="pres">
      <dgm:prSet presAssocID="{80075A4E-FE88-EA4A-BB6F-C8231C940D86}" presName="hierRoot2" presStyleCnt="0">
        <dgm:presLayoutVars>
          <dgm:hierBranch val="init"/>
        </dgm:presLayoutVars>
      </dgm:prSet>
      <dgm:spPr/>
    </dgm:pt>
    <dgm:pt modelId="{82C5B1AF-6705-8245-91AA-70C46DC9BE8C}" type="pres">
      <dgm:prSet presAssocID="{80075A4E-FE88-EA4A-BB6F-C8231C940D86}" presName="rootComposite" presStyleCnt="0"/>
      <dgm:spPr/>
    </dgm:pt>
    <dgm:pt modelId="{589D178F-3B5D-8346-83CB-6C09C04FB090}" type="pres">
      <dgm:prSet presAssocID="{80075A4E-FE88-EA4A-BB6F-C8231C940D86}" presName="rootText" presStyleLbl="node2" presStyleIdx="1" presStyleCnt="2">
        <dgm:presLayoutVars>
          <dgm:chPref val="3"/>
        </dgm:presLayoutVars>
      </dgm:prSet>
      <dgm:spPr/>
    </dgm:pt>
    <dgm:pt modelId="{820A377F-94F4-A248-AE2C-E32EA28FA526}" type="pres">
      <dgm:prSet presAssocID="{80075A4E-FE88-EA4A-BB6F-C8231C940D86}" presName="rootConnector" presStyleLbl="node2" presStyleIdx="1" presStyleCnt="2"/>
      <dgm:spPr/>
    </dgm:pt>
    <dgm:pt modelId="{65E954EF-25AF-974E-B9AC-BFE1DAAF5067}" type="pres">
      <dgm:prSet presAssocID="{80075A4E-FE88-EA4A-BB6F-C8231C940D86}" presName="hierChild4" presStyleCnt="0"/>
      <dgm:spPr/>
    </dgm:pt>
    <dgm:pt modelId="{8BDB931E-E301-8740-A6AF-53F7F816AF68}" type="pres">
      <dgm:prSet presAssocID="{80075A4E-FE88-EA4A-BB6F-C8231C940D86}" presName="hierChild5" presStyleCnt="0"/>
      <dgm:spPr/>
    </dgm:pt>
    <dgm:pt modelId="{2992CC81-827F-2E4B-A250-A44517E2E94D}" type="pres">
      <dgm:prSet presAssocID="{3F37C4AD-50B5-F842-8E43-F552629CA2D1}" presName="hierChild3" presStyleCnt="0"/>
      <dgm:spPr/>
    </dgm:pt>
    <dgm:pt modelId="{A5FF03CA-C4F6-A04E-9B46-CBFB38F04A56}" type="pres">
      <dgm:prSet presAssocID="{5A7420ED-84DA-904E-8BE7-1C9384179B86}" presName="Name111" presStyleLbl="parChTrans1D2" presStyleIdx="2" presStyleCnt="3"/>
      <dgm:spPr/>
    </dgm:pt>
    <dgm:pt modelId="{1D0F1E2A-89CB-8C4F-9C00-E20A5A288C37}" type="pres">
      <dgm:prSet presAssocID="{ED306368-5008-8044-97A5-DAC5EB24808D}" presName="hierRoot3" presStyleCnt="0">
        <dgm:presLayoutVars>
          <dgm:hierBranch val="init"/>
        </dgm:presLayoutVars>
      </dgm:prSet>
      <dgm:spPr/>
    </dgm:pt>
    <dgm:pt modelId="{545D6F4C-D475-6848-9D97-500247FD9F66}" type="pres">
      <dgm:prSet presAssocID="{ED306368-5008-8044-97A5-DAC5EB24808D}" presName="rootComposite3" presStyleCnt="0"/>
      <dgm:spPr/>
    </dgm:pt>
    <dgm:pt modelId="{1023D31F-3E39-5844-9485-FA73E71E7C7D}" type="pres">
      <dgm:prSet presAssocID="{ED306368-5008-8044-97A5-DAC5EB24808D}" presName="rootText3" presStyleLbl="asst1" presStyleIdx="0" presStyleCnt="1">
        <dgm:presLayoutVars>
          <dgm:chPref val="3"/>
        </dgm:presLayoutVars>
      </dgm:prSet>
      <dgm:spPr/>
    </dgm:pt>
    <dgm:pt modelId="{1F6F8C29-CE10-AC4E-9EB3-6E329FE168A4}" type="pres">
      <dgm:prSet presAssocID="{ED306368-5008-8044-97A5-DAC5EB24808D}" presName="rootConnector3" presStyleLbl="asst1" presStyleIdx="0" presStyleCnt="1"/>
      <dgm:spPr/>
    </dgm:pt>
    <dgm:pt modelId="{D7EDF692-8F2A-6F44-AD38-0FDE1DDB3DFB}" type="pres">
      <dgm:prSet presAssocID="{ED306368-5008-8044-97A5-DAC5EB24808D}" presName="hierChild6" presStyleCnt="0"/>
      <dgm:spPr/>
    </dgm:pt>
    <dgm:pt modelId="{E9864B78-01BB-C348-9BAC-BDA3845F1DEC}" type="pres">
      <dgm:prSet presAssocID="{ED306368-5008-8044-97A5-DAC5EB24808D}" presName="hierChild7" presStyleCnt="0"/>
      <dgm:spPr/>
    </dgm:pt>
  </dgm:ptLst>
  <dgm:cxnLst>
    <dgm:cxn modelId="{50117306-258A-F34F-8A56-E3F1BF471BD2}" type="presOf" srcId="{F4DF4C69-6382-3F46-8C8B-FF005DA3EF21}" destId="{AE76AF28-6A3E-EC42-B013-3A060AA247EF}" srcOrd="0" destOrd="0" presId="urn:microsoft.com/office/officeart/2005/8/layout/orgChart1"/>
    <dgm:cxn modelId="{E88C4309-A0AF-7541-A329-9526B00888E9}" srcId="{3F37C4AD-50B5-F842-8E43-F552629CA2D1}" destId="{ED306368-5008-8044-97A5-DAC5EB24808D}" srcOrd="0" destOrd="0" parTransId="{5A7420ED-84DA-904E-8BE7-1C9384179B86}" sibTransId="{1BCCEC4C-F0B5-234A-B538-B54C4894CD82}"/>
    <dgm:cxn modelId="{1B234329-6B6D-3B41-9DBE-3EC41A88A45E}" type="presOf" srcId="{6B78B9A2-F1BD-9346-86CF-70170DF6F383}" destId="{EE1459EF-5EB7-C74C-AD33-CCADB89DF0A9}" srcOrd="0" destOrd="0" presId="urn:microsoft.com/office/officeart/2005/8/layout/orgChart1"/>
    <dgm:cxn modelId="{EE17DB46-0C00-764E-9BB3-A7A962B3D722}" type="presOf" srcId="{6B78B9A2-F1BD-9346-86CF-70170DF6F383}" destId="{DBFD7B7A-D9CB-D741-B28C-8DEF81F5F9EF}" srcOrd="1" destOrd="0" presId="urn:microsoft.com/office/officeart/2005/8/layout/orgChart1"/>
    <dgm:cxn modelId="{1D09895B-4808-AA44-A8F6-77D1F52A748A}" type="presOf" srcId="{ED306368-5008-8044-97A5-DAC5EB24808D}" destId="{1023D31F-3E39-5844-9485-FA73E71E7C7D}" srcOrd="0" destOrd="0" presId="urn:microsoft.com/office/officeart/2005/8/layout/orgChart1"/>
    <dgm:cxn modelId="{422C5869-EF68-F74D-9DA2-7C0F1138EE8C}" srcId="{3F37C4AD-50B5-F842-8E43-F552629CA2D1}" destId="{6B78B9A2-F1BD-9346-86CF-70170DF6F383}" srcOrd="1" destOrd="0" parTransId="{60A8F6DB-FF00-EE48-BDF9-3F84727F81E0}" sibTransId="{67504A25-78F5-214D-8A2A-EF027A3A8384}"/>
    <dgm:cxn modelId="{C515FE8B-2181-E148-A8A2-858869BBFC24}" type="presOf" srcId="{3F37C4AD-50B5-F842-8E43-F552629CA2D1}" destId="{C76926B9-6C86-674A-99F6-A5630C5CBB69}" srcOrd="0" destOrd="0" presId="urn:microsoft.com/office/officeart/2005/8/layout/orgChart1"/>
    <dgm:cxn modelId="{E37EAB9D-9014-E244-B8F1-7B44F2B41F38}" type="presOf" srcId="{BC65321C-A23D-FF43-9430-3F91B7309040}" destId="{B337AFAF-7A36-F04F-9372-76829C33871D}" srcOrd="0" destOrd="0" presId="urn:microsoft.com/office/officeart/2005/8/layout/orgChart1"/>
    <dgm:cxn modelId="{52B68FA0-8DEA-1D4F-B9A2-D9D771EF57FC}" type="presOf" srcId="{60A8F6DB-FF00-EE48-BDF9-3F84727F81E0}" destId="{26D9266C-10DF-514B-B4F6-EC6230DB6D74}" srcOrd="0" destOrd="0" presId="urn:microsoft.com/office/officeart/2005/8/layout/orgChart1"/>
    <dgm:cxn modelId="{BD9D25A1-75CD-1C44-BCA8-7633D140EC41}" type="presOf" srcId="{80075A4E-FE88-EA4A-BB6F-C8231C940D86}" destId="{820A377F-94F4-A248-AE2C-E32EA28FA526}" srcOrd="1" destOrd="0" presId="urn:microsoft.com/office/officeart/2005/8/layout/orgChart1"/>
    <dgm:cxn modelId="{5AC564B8-9FB1-D141-BAE5-19B586AFD9F0}" srcId="{F4DF4C69-6382-3F46-8C8B-FF005DA3EF21}" destId="{3F37C4AD-50B5-F842-8E43-F552629CA2D1}" srcOrd="0" destOrd="0" parTransId="{5678AAEC-3357-8B4D-B1C0-5DEFED82CE3A}" sibTransId="{36C9783F-DD1A-8F4C-86E2-699AFA75A675}"/>
    <dgm:cxn modelId="{604623BA-3221-BA41-BCAA-8AC25AD85F57}" type="presOf" srcId="{5A7420ED-84DA-904E-8BE7-1C9384179B86}" destId="{A5FF03CA-C4F6-A04E-9B46-CBFB38F04A56}" srcOrd="0" destOrd="0" presId="urn:microsoft.com/office/officeart/2005/8/layout/orgChart1"/>
    <dgm:cxn modelId="{FC7569BA-8364-7A49-8966-152EDC89BD69}" type="presOf" srcId="{80075A4E-FE88-EA4A-BB6F-C8231C940D86}" destId="{589D178F-3B5D-8346-83CB-6C09C04FB090}" srcOrd="0" destOrd="0" presId="urn:microsoft.com/office/officeart/2005/8/layout/orgChart1"/>
    <dgm:cxn modelId="{E4963FC3-18E3-7441-A252-52C529776720}" srcId="{3F37C4AD-50B5-F842-8E43-F552629CA2D1}" destId="{80075A4E-FE88-EA4A-BB6F-C8231C940D86}" srcOrd="2" destOrd="0" parTransId="{BC65321C-A23D-FF43-9430-3F91B7309040}" sibTransId="{B877F1BF-FD16-FF4B-A677-C3C8016E6A35}"/>
    <dgm:cxn modelId="{FE9712DB-FBD8-1542-B748-0764C1BC6DB9}" type="presOf" srcId="{3F37C4AD-50B5-F842-8E43-F552629CA2D1}" destId="{C331D470-423F-8347-B3DA-B2B944DFEBCE}" srcOrd="1" destOrd="0" presId="urn:microsoft.com/office/officeart/2005/8/layout/orgChart1"/>
    <dgm:cxn modelId="{93DC77FF-F884-6F40-821D-BBB2DBE9E651}" type="presOf" srcId="{ED306368-5008-8044-97A5-DAC5EB24808D}" destId="{1F6F8C29-CE10-AC4E-9EB3-6E329FE168A4}" srcOrd="1" destOrd="0" presId="urn:microsoft.com/office/officeart/2005/8/layout/orgChart1"/>
    <dgm:cxn modelId="{9E449987-F005-B94C-931F-7A57BE978C3B}" type="presParOf" srcId="{AE76AF28-6A3E-EC42-B013-3A060AA247EF}" destId="{9AD89CFB-4E22-514A-84E6-D8C280100C81}" srcOrd="0" destOrd="0" presId="urn:microsoft.com/office/officeart/2005/8/layout/orgChart1"/>
    <dgm:cxn modelId="{25295EC3-E2DF-D348-87DF-0A218C38464A}" type="presParOf" srcId="{9AD89CFB-4E22-514A-84E6-D8C280100C81}" destId="{6B220C56-8A4D-3F4D-8CC6-B067955F55F4}" srcOrd="0" destOrd="0" presId="urn:microsoft.com/office/officeart/2005/8/layout/orgChart1"/>
    <dgm:cxn modelId="{1D3F9F93-E860-5F41-96BB-5452499AC384}" type="presParOf" srcId="{6B220C56-8A4D-3F4D-8CC6-B067955F55F4}" destId="{C76926B9-6C86-674A-99F6-A5630C5CBB69}" srcOrd="0" destOrd="0" presId="urn:microsoft.com/office/officeart/2005/8/layout/orgChart1"/>
    <dgm:cxn modelId="{F0AC092E-FDC7-3345-90EC-99CB3BA93E1A}" type="presParOf" srcId="{6B220C56-8A4D-3F4D-8CC6-B067955F55F4}" destId="{C331D470-423F-8347-B3DA-B2B944DFEBCE}" srcOrd="1" destOrd="0" presId="urn:microsoft.com/office/officeart/2005/8/layout/orgChart1"/>
    <dgm:cxn modelId="{144C1FF4-B7AD-5546-81D8-D303D108D467}" type="presParOf" srcId="{9AD89CFB-4E22-514A-84E6-D8C280100C81}" destId="{4E884201-C36E-9B4E-B0D9-D73798F73F3C}" srcOrd="1" destOrd="0" presId="urn:microsoft.com/office/officeart/2005/8/layout/orgChart1"/>
    <dgm:cxn modelId="{EEF6F248-E942-8C42-AA1B-D15E212E60B4}" type="presParOf" srcId="{4E884201-C36E-9B4E-B0D9-D73798F73F3C}" destId="{26D9266C-10DF-514B-B4F6-EC6230DB6D74}" srcOrd="0" destOrd="0" presId="urn:microsoft.com/office/officeart/2005/8/layout/orgChart1"/>
    <dgm:cxn modelId="{32D85D1F-B4E0-1E4B-BFA8-3A7B2FAB3B36}" type="presParOf" srcId="{4E884201-C36E-9B4E-B0D9-D73798F73F3C}" destId="{B2117EA5-BD77-554F-9A70-373AE5F8A2FB}" srcOrd="1" destOrd="0" presId="urn:microsoft.com/office/officeart/2005/8/layout/orgChart1"/>
    <dgm:cxn modelId="{60AAAF82-47FA-904B-AC34-B94DB0060781}" type="presParOf" srcId="{B2117EA5-BD77-554F-9A70-373AE5F8A2FB}" destId="{80BA05B4-A62F-9744-A010-3F3FE7A78AE1}" srcOrd="0" destOrd="0" presId="urn:microsoft.com/office/officeart/2005/8/layout/orgChart1"/>
    <dgm:cxn modelId="{81030750-0BE6-8B4A-854E-245957D7701C}" type="presParOf" srcId="{80BA05B4-A62F-9744-A010-3F3FE7A78AE1}" destId="{EE1459EF-5EB7-C74C-AD33-CCADB89DF0A9}" srcOrd="0" destOrd="0" presId="urn:microsoft.com/office/officeart/2005/8/layout/orgChart1"/>
    <dgm:cxn modelId="{019366E6-84C1-D84B-B3BD-6CB4D6FEF332}" type="presParOf" srcId="{80BA05B4-A62F-9744-A010-3F3FE7A78AE1}" destId="{DBFD7B7A-D9CB-D741-B28C-8DEF81F5F9EF}" srcOrd="1" destOrd="0" presId="urn:microsoft.com/office/officeart/2005/8/layout/orgChart1"/>
    <dgm:cxn modelId="{8BA70CA0-693A-7245-9DCA-B30BC0D7313D}" type="presParOf" srcId="{B2117EA5-BD77-554F-9A70-373AE5F8A2FB}" destId="{FCC53BBE-9802-8B40-BBC5-6B9B72D44988}" srcOrd="1" destOrd="0" presId="urn:microsoft.com/office/officeart/2005/8/layout/orgChart1"/>
    <dgm:cxn modelId="{36F0447B-615D-DA4F-8CBD-7683A759812C}" type="presParOf" srcId="{B2117EA5-BD77-554F-9A70-373AE5F8A2FB}" destId="{B9C52757-DF4D-B640-B486-15C2DD921B84}" srcOrd="2" destOrd="0" presId="urn:microsoft.com/office/officeart/2005/8/layout/orgChart1"/>
    <dgm:cxn modelId="{3B06B39C-AC1B-C943-9B4D-9303849C8799}" type="presParOf" srcId="{4E884201-C36E-9B4E-B0D9-D73798F73F3C}" destId="{B337AFAF-7A36-F04F-9372-76829C33871D}" srcOrd="2" destOrd="0" presId="urn:microsoft.com/office/officeart/2005/8/layout/orgChart1"/>
    <dgm:cxn modelId="{5D638B3B-A12E-434C-84A1-2E313CCD3F24}" type="presParOf" srcId="{4E884201-C36E-9B4E-B0D9-D73798F73F3C}" destId="{83BA0F54-E50D-A64C-B610-CC23A4150E55}" srcOrd="3" destOrd="0" presId="urn:microsoft.com/office/officeart/2005/8/layout/orgChart1"/>
    <dgm:cxn modelId="{A43E9405-78A5-B04F-9D20-3DEFC6A0A6F9}" type="presParOf" srcId="{83BA0F54-E50D-A64C-B610-CC23A4150E55}" destId="{82C5B1AF-6705-8245-91AA-70C46DC9BE8C}" srcOrd="0" destOrd="0" presId="urn:microsoft.com/office/officeart/2005/8/layout/orgChart1"/>
    <dgm:cxn modelId="{2D8610F7-925F-1E4C-BAA1-B4F094AD405D}" type="presParOf" srcId="{82C5B1AF-6705-8245-91AA-70C46DC9BE8C}" destId="{589D178F-3B5D-8346-83CB-6C09C04FB090}" srcOrd="0" destOrd="0" presId="urn:microsoft.com/office/officeart/2005/8/layout/orgChart1"/>
    <dgm:cxn modelId="{14249F6A-BF40-1A4C-BD06-C5EBA25E371F}" type="presParOf" srcId="{82C5B1AF-6705-8245-91AA-70C46DC9BE8C}" destId="{820A377F-94F4-A248-AE2C-E32EA28FA526}" srcOrd="1" destOrd="0" presId="urn:microsoft.com/office/officeart/2005/8/layout/orgChart1"/>
    <dgm:cxn modelId="{21CAE638-8BFC-4443-8944-065F4EFF53E2}" type="presParOf" srcId="{83BA0F54-E50D-A64C-B610-CC23A4150E55}" destId="{65E954EF-25AF-974E-B9AC-BFE1DAAF5067}" srcOrd="1" destOrd="0" presId="urn:microsoft.com/office/officeart/2005/8/layout/orgChart1"/>
    <dgm:cxn modelId="{231AA1EF-8BD4-FB4A-B998-329456EAFCF1}" type="presParOf" srcId="{83BA0F54-E50D-A64C-B610-CC23A4150E55}" destId="{8BDB931E-E301-8740-A6AF-53F7F816AF68}" srcOrd="2" destOrd="0" presId="urn:microsoft.com/office/officeart/2005/8/layout/orgChart1"/>
    <dgm:cxn modelId="{B1C9F2B5-3F27-BF4D-A759-88AB7342C71A}" type="presParOf" srcId="{9AD89CFB-4E22-514A-84E6-D8C280100C81}" destId="{2992CC81-827F-2E4B-A250-A44517E2E94D}" srcOrd="2" destOrd="0" presId="urn:microsoft.com/office/officeart/2005/8/layout/orgChart1"/>
    <dgm:cxn modelId="{41239216-AC1D-C549-970F-CB0B2BCE1F68}" type="presParOf" srcId="{2992CC81-827F-2E4B-A250-A44517E2E94D}" destId="{A5FF03CA-C4F6-A04E-9B46-CBFB38F04A56}" srcOrd="0" destOrd="0" presId="urn:microsoft.com/office/officeart/2005/8/layout/orgChart1"/>
    <dgm:cxn modelId="{27192A5C-1E03-8748-9365-B47D57F29537}" type="presParOf" srcId="{2992CC81-827F-2E4B-A250-A44517E2E94D}" destId="{1D0F1E2A-89CB-8C4F-9C00-E20A5A288C37}" srcOrd="1" destOrd="0" presId="urn:microsoft.com/office/officeart/2005/8/layout/orgChart1"/>
    <dgm:cxn modelId="{0B1C4107-10EB-4842-9AF5-6BB490A63F36}" type="presParOf" srcId="{1D0F1E2A-89CB-8C4F-9C00-E20A5A288C37}" destId="{545D6F4C-D475-6848-9D97-500247FD9F66}" srcOrd="0" destOrd="0" presId="urn:microsoft.com/office/officeart/2005/8/layout/orgChart1"/>
    <dgm:cxn modelId="{0926CEC4-3641-9C4D-854B-8C394F0901D2}" type="presParOf" srcId="{545D6F4C-D475-6848-9D97-500247FD9F66}" destId="{1023D31F-3E39-5844-9485-FA73E71E7C7D}" srcOrd="0" destOrd="0" presId="urn:microsoft.com/office/officeart/2005/8/layout/orgChart1"/>
    <dgm:cxn modelId="{0E5C794E-A833-734B-A1ED-46806540690B}" type="presParOf" srcId="{545D6F4C-D475-6848-9D97-500247FD9F66}" destId="{1F6F8C29-CE10-AC4E-9EB3-6E329FE168A4}" srcOrd="1" destOrd="0" presId="urn:microsoft.com/office/officeart/2005/8/layout/orgChart1"/>
    <dgm:cxn modelId="{72B7DE46-9261-3447-AFFB-0F3D99161C1B}" type="presParOf" srcId="{1D0F1E2A-89CB-8C4F-9C00-E20A5A288C37}" destId="{D7EDF692-8F2A-6F44-AD38-0FDE1DDB3DFB}" srcOrd="1" destOrd="0" presId="urn:microsoft.com/office/officeart/2005/8/layout/orgChart1"/>
    <dgm:cxn modelId="{7070BDDE-35C1-E14D-89D2-A3354F4A5DAC}" type="presParOf" srcId="{1D0F1E2A-89CB-8C4F-9C00-E20A5A288C37}" destId="{E9864B78-01BB-C348-9BAC-BDA3845F1DE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317B28-44E9-5444-B7D1-C92EB03E3F8E}"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861B5532-E384-7540-95CA-995732D6FEE3}">
      <dgm:prSet phldrT="[Text]"/>
      <dgm:spPr/>
      <dgm:t>
        <a:bodyPr/>
        <a:lstStyle/>
        <a:p>
          <a:r>
            <a:rPr lang="en-US" dirty="0"/>
            <a:t>Missionary sent by their WAGF member country t missions department.  DOXA can help coordinate field training on arrival as needed through a launch team.</a:t>
          </a:r>
        </a:p>
      </dgm:t>
    </dgm:pt>
    <dgm:pt modelId="{E6F8D935-311C-DC44-A4B0-F9AA7A18C0B2}" type="parTrans" cxnId="{67905FC5-FEA3-9742-88C9-856B01F10DBA}">
      <dgm:prSet/>
      <dgm:spPr/>
      <dgm:t>
        <a:bodyPr/>
        <a:lstStyle/>
        <a:p>
          <a:endParaRPr lang="en-US"/>
        </a:p>
      </dgm:t>
    </dgm:pt>
    <dgm:pt modelId="{E74BE2BB-7D45-A243-95A4-E80CCE88848E}" type="sibTrans" cxnId="{67905FC5-FEA3-9742-88C9-856B01F10DBA}">
      <dgm:prSet/>
      <dgm:spPr/>
      <dgm:t>
        <a:bodyPr/>
        <a:lstStyle/>
        <a:p>
          <a:endParaRPr lang="en-US"/>
        </a:p>
      </dgm:t>
    </dgm:pt>
    <dgm:pt modelId="{C2342B1B-703D-FB4B-8145-1D5669A2D5DC}">
      <dgm:prSet phldrT="[Text]"/>
      <dgm:spPr/>
      <dgm:t>
        <a:bodyPr/>
        <a:lstStyle/>
        <a:p>
          <a:r>
            <a:rPr lang="en-US" dirty="0"/>
            <a:t>Option 1</a:t>
          </a:r>
        </a:p>
        <a:p>
          <a:r>
            <a:rPr lang="en-US" dirty="0"/>
            <a:t>Missionary can join a field team of the sending missions department OR a team of another missions department (that is also a DOXA partner).</a:t>
          </a:r>
        </a:p>
      </dgm:t>
    </dgm:pt>
    <dgm:pt modelId="{D9DFA647-3086-114F-96C9-FD2778444391}" type="parTrans" cxnId="{C24FBABC-DE6F-7F41-833D-B5E1A11C840F}">
      <dgm:prSet/>
      <dgm:spPr/>
      <dgm:t>
        <a:bodyPr/>
        <a:lstStyle/>
        <a:p>
          <a:endParaRPr lang="en-US"/>
        </a:p>
      </dgm:t>
    </dgm:pt>
    <dgm:pt modelId="{8CAD5936-AE5E-E44B-A886-422F4AE91FC0}" type="sibTrans" cxnId="{C24FBABC-DE6F-7F41-833D-B5E1A11C840F}">
      <dgm:prSet/>
      <dgm:spPr/>
      <dgm:t>
        <a:bodyPr/>
        <a:lstStyle/>
        <a:p>
          <a:endParaRPr lang="en-US"/>
        </a:p>
      </dgm:t>
    </dgm:pt>
    <dgm:pt modelId="{71CB076A-5B3C-F541-B3E1-66F144793867}">
      <dgm:prSet phldrT="[Text]"/>
      <dgm:spPr/>
      <dgm:t>
        <a:bodyPr/>
        <a:lstStyle/>
        <a:p>
          <a:r>
            <a:rPr lang="en-US" dirty="0"/>
            <a:t>Option 2 </a:t>
          </a:r>
        </a:p>
        <a:p>
          <a:r>
            <a:rPr lang="en-US" dirty="0"/>
            <a:t>Bi-vocational missionary can go right to their tentmaking job and DOXA helps organize them into a team with others nearby.</a:t>
          </a:r>
        </a:p>
      </dgm:t>
    </dgm:pt>
    <dgm:pt modelId="{617BC64E-AC6E-F94F-A4F0-4BD1855168A7}" type="parTrans" cxnId="{13919877-544E-594B-8947-08AE605F8AD5}">
      <dgm:prSet/>
      <dgm:spPr/>
      <dgm:t>
        <a:bodyPr/>
        <a:lstStyle/>
        <a:p>
          <a:endParaRPr lang="en-US"/>
        </a:p>
      </dgm:t>
    </dgm:pt>
    <dgm:pt modelId="{1F05763D-68F8-AC4C-9F6D-F3F3F4E300CB}" type="sibTrans" cxnId="{13919877-544E-594B-8947-08AE605F8AD5}">
      <dgm:prSet/>
      <dgm:spPr/>
      <dgm:t>
        <a:bodyPr/>
        <a:lstStyle/>
        <a:p>
          <a:endParaRPr lang="en-US"/>
        </a:p>
      </dgm:t>
    </dgm:pt>
    <dgm:pt modelId="{9B02E2F9-CB97-3E45-88A3-993D20F138BE}">
      <dgm:prSet/>
      <dgm:spPr/>
      <dgm:t>
        <a:bodyPr/>
        <a:lstStyle/>
        <a:p>
          <a:r>
            <a:rPr lang="en-US" dirty="0"/>
            <a:t>Option 3</a:t>
          </a:r>
        </a:p>
        <a:p>
          <a:r>
            <a:rPr lang="en-US" dirty="0"/>
            <a:t>DOXA can coordinate a team with members from several different sending mission departments who are DOXA partners.</a:t>
          </a:r>
        </a:p>
      </dgm:t>
    </dgm:pt>
    <dgm:pt modelId="{93632417-C857-FD45-9596-FD59490C4113}" type="parTrans" cxnId="{BBFDF837-832B-834B-BB19-2EDDDB065D68}">
      <dgm:prSet/>
      <dgm:spPr/>
      <dgm:t>
        <a:bodyPr/>
        <a:lstStyle/>
        <a:p>
          <a:endParaRPr lang="en-US"/>
        </a:p>
      </dgm:t>
    </dgm:pt>
    <dgm:pt modelId="{1521649D-7C78-B549-9459-469EFFFF34B5}" type="sibTrans" cxnId="{BBFDF837-832B-834B-BB19-2EDDDB065D68}">
      <dgm:prSet/>
      <dgm:spPr/>
      <dgm:t>
        <a:bodyPr/>
        <a:lstStyle/>
        <a:p>
          <a:endParaRPr lang="en-US"/>
        </a:p>
      </dgm:t>
    </dgm:pt>
    <dgm:pt modelId="{99024236-CFF3-BF44-BE04-2C0F7930065D}" type="pres">
      <dgm:prSet presAssocID="{3D317B28-44E9-5444-B7D1-C92EB03E3F8E}" presName="diagram" presStyleCnt="0">
        <dgm:presLayoutVars>
          <dgm:chPref val="1"/>
          <dgm:dir/>
          <dgm:animOne val="branch"/>
          <dgm:animLvl val="lvl"/>
          <dgm:resizeHandles val="exact"/>
        </dgm:presLayoutVars>
      </dgm:prSet>
      <dgm:spPr/>
    </dgm:pt>
    <dgm:pt modelId="{1910D33A-0486-6F41-827A-34E9BF37EF66}" type="pres">
      <dgm:prSet presAssocID="{861B5532-E384-7540-95CA-995732D6FEE3}" presName="root1" presStyleCnt="0"/>
      <dgm:spPr/>
    </dgm:pt>
    <dgm:pt modelId="{769243EC-C07D-C442-81B4-B8FE944F8009}" type="pres">
      <dgm:prSet presAssocID="{861B5532-E384-7540-95CA-995732D6FEE3}" presName="LevelOneTextNode" presStyleLbl="node0" presStyleIdx="0" presStyleCnt="1" custScaleX="162329">
        <dgm:presLayoutVars>
          <dgm:chPref val="3"/>
        </dgm:presLayoutVars>
      </dgm:prSet>
      <dgm:spPr/>
    </dgm:pt>
    <dgm:pt modelId="{B2054163-78BD-A243-B535-15BC851620A3}" type="pres">
      <dgm:prSet presAssocID="{861B5532-E384-7540-95CA-995732D6FEE3}" presName="level2hierChild" presStyleCnt="0"/>
      <dgm:spPr/>
    </dgm:pt>
    <dgm:pt modelId="{2FD46DB7-E137-8743-AA7A-37FD6F9DAF39}" type="pres">
      <dgm:prSet presAssocID="{D9DFA647-3086-114F-96C9-FD2778444391}" presName="conn2-1" presStyleLbl="parChTrans1D2" presStyleIdx="0" presStyleCnt="3"/>
      <dgm:spPr/>
    </dgm:pt>
    <dgm:pt modelId="{E8C0C6F0-B990-BF45-B253-DA6534BA44D7}" type="pres">
      <dgm:prSet presAssocID="{D9DFA647-3086-114F-96C9-FD2778444391}" presName="connTx" presStyleLbl="parChTrans1D2" presStyleIdx="0" presStyleCnt="3"/>
      <dgm:spPr/>
    </dgm:pt>
    <dgm:pt modelId="{113C6028-BA61-5645-A667-D05645D4ACDA}" type="pres">
      <dgm:prSet presAssocID="{C2342B1B-703D-FB4B-8145-1D5669A2D5DC}" presName="root2" presStyleCnt="0"/>
      <dgm:spPr/>
    </dgm:pt>
    <dgm:pt modelId="{0DE52AFD-6A55-A74C-8062-E83EAB7F3C02}" type="pres">
      <dgm:prSet presAssocID="{C2342B1B-703D-FB4B-8145-1D5669A2D5DC}" presName="LevelTwoTextNode" presStyleLbl="node2" presStyleIdx="0" presStyleCnt="3" custScaleX="122395">
        <dgm:presLayoutVars>
          <dgm:chPref val="3"/>
        </dgm:presLayoutVars>
      </dgm:prSet>
      <dgm:spPr/>
    </dgm:pt>
    <dgm:pt modelId="{51A0FE7D-1F2A-F14C-B7EF-FFED3C20D6B0}" type="pres">
      <dgm:prSet presAssocID="{C2342B1B-703D-FB4B-8145-1D5669A2D5DC}" presName="level3hierChild" presStyleCnt="0"/>
      <dgm:spPr/>
    </dgm:pt>
    <dgm:pt modelId="{1AF983D8-15F7-C949-8CAE-098BC3DFB0C1}" type="pres">
      <dgm:prSet presAssocID="{617BC64E-AC6E-F94F-A4F0-4BD1855168A7}" presName="conn2-1" presStyleLbl="parChTrans1D2" presStyleIdx="1" presStyleCnt="3"/>
      <dgm:spPr/>
    </dgm:pt>
    <dgm:pt modelId="{D6A92EE3-BAB7-8A47-AC58-C9C7DF29EB1F}" type="pres">
      <dgm:prSet presAssocID="{617BC64E-AC6E-F94F-A4F0-4BD1855168A7}" presName="connTx" presStyleLbl="parChTrans1D2" presStyleIdx="1" presStyleCnt="3"/>
      <dgm:spPr/>
    </dgm:pt>
    <dgm:pt modelId="{E8948C7D-F0A9-3D45-853D-1199C944D685}" type="pres">
      <dgm:prSet presAssocID="{71CB076A-5B3C-F541-B3E1-66F144793867}" presName="root2" presStyleCnt="0"/>
      <dgm:spPr/>
    </dgm:pt>
    <dgm:pt modelId="{EA85EFF6-F11D-6A49-B9EC-A92950EDF233}" type="pres">
      <dgm:prSet presAssocID="{71CB076A-5B3C-F541-B3E1-66F144793867}" presName="LevelTwoTextNode" presStyleLbl="node2" presStyleIdx="1" presStyleCnt="3" custScaleX="123017">
        <dgm:presLayoutVars>
          <dgm:chPref val="3"/>
        </dgm:presLayoutVars>
      </dgm:prSet>
      <dgm:spPr/>
    </dgm:pt>
    <dgm:pt modelId="{E0F442BE-0934-DF42-BB52-ABEEAA8E78CA}" type="pres">
      <dgm:prSet presAssocID="{71CB076A-5B3C-F541-B3E1-66F144793867}" presName="level3hierChild" presStyleCnt="0"/>
      <dgm:spPr/>
    </dgm:pt>
    <dgm:pt modelId="{2A78CE16-CFB1-B843-9791-200C3DE96DB4}" type="pres">
      <dgm:prSet presAssocID="{93632417-C857-FD45-9596-FD59490C4113}" presName="conn2-1" presStyleLbl="parChTrans1D2" presStyleIdx="2" presStyleCnt="3"/>
      <dgm:spPr/>
    </dgm:pt>
    <dgm:pt modelId="{203A5B67-76A2-584E-BDF9-84771A3DF9CD}" type="pres">
      <dgm:prSet presAssocID="{93632417-C857-FD45-9596-FD59490C4113}" presName="connTx" presStyleLbl="parChTrans1D2" presStyleIdx="2" presStyleCnt="3"/>
      <dgm:spPr/>
    </dgm:pt>
    <dgm:pt modelId="{5BE8778A-8268-814D-9376-41D888A921EE}" type="pres">
      <dgm:prSet presAssocID="{9B02E2F9-CB97-3E45-88A3-993D20F138BE}" presName="root2" presStyleCnt="0"/>
      <dgm:spPr/>
    </dgm:pt>
    <dgm:pt modelId="{B8BD1E64-D2C1-634D-8D5B-E44504ECC146}" type="pres">
      <dgm:prSet presAssocID="{9B02E2F9-CB97-3E45-88A3-993D20F138BE}" presName="LevelTwoTextNode" presStyleLbl="node2" presStyleIdx="2" presStyleCnt="3" custScaleX="122395">
        <dgm:presLayoutVars>
          <dgm:chPref val="3"/>
        </dgm:presLayoutVars>
      </dgm:prSet>
      <dgm:spPr/>
    </dgm:pt>
    <dgm:pt modelId="{EEF9BBFF-2385-A540-81E7-3BF16101B240}" type="pres">
      <dgm:prSet presAssocID="{9B02E2F9-CB97-3E45-88A3-993D20F138BE}" presName="level3hierChild" presStyleCnt="0"/>
      <dgm:spPr/>
    </dgm:pt>
  </dgm:ptLst>
  <dgm:cxnLst>
    <dgm:cxn modelId="{816E8603-1B04-3341-8373-0735298ED0A8}" type="presOf" srcId="{71CB076A-5B3C-F541-B3E1-66F144793867}" destId="{EA85EFF6-F11D-6A49-B9EC-A92950EDF233}" srcOrd="0" destOrd="0" presId="urn:microsoft.com/office/officeart/2005/8/layout/hierarchy2"/>
    <dgm:cxn modelId="{E3EE3622-AF4E-E24B-B4E6-5707A957AEA4}" type="presOf" srcId="{3D317B28-44E9-5444-B7D1-C92EB03E3F8E}" destId="{99024236-CFF3-BF44-BE04-2C0F7930065D}" srcOrd="0" destOrd="0" presId="urn:microsoft.com/office/officeart/2005/8/layout/hierarchy2"/>
    <dgm:cxn modelId="{8735782C-ED52-5D47-AB67-C232311D4B32}" type="presOf" srcId="{D9DFA647-3086-114F-96C9-FD2778444391}" destId="{2FD46DB7-E137-8743-AA7A-37FD6F9DAF39}" srcOrd="0" destOrd="0" presId="urn:microsoft.com/office/officeart/2005/8/layout/hierarchy2"/>
    <dgm:cxn modelId="{BBFDF837-832B-834B-BB19-2EDDDB065D68}" srcId="{861B5532-E384-7540-95CA-995732D6FEE3}" destId="{9B02E2F9-CB97-3E45-88A3-993D20F138BE}" srcOrd="2" destOrd="0" parTransId="{93632417-C857-FD45-9596-FD59490C4113}" sibTransId="{1521649D-7C78-B549-9459-469EFFFF34B5}"/>
    <dgm:cxn modelId="{13919877-544E-594B-8947-08AE605F8AD5}" srcId="{861B5532-E384-7540-95CA-995732D6FEE3}" destId="{71CB076A-5B3C-F541-B3E1-66F144793867}" srcOrd="1" destOrd="0" parTransId="{617BC64E-AC6E-F94F-A4F0-4BD1855168A7}" sibTransId="{1F05763D-68F8-AC4C-9F6D-F3F3F4E300CB}"/>
    <dgm:cxn modelId="{8DD40280-96F4-1448-9951-CDBFE62774F4}" type="presOf" srcId="{861B5532-E384-7540-95CA-995732D6FEE3}" destId="{769243EC-C07D-C442-81B4-B8FE944F8009}" srcOrd="0" destOrd="0" presId="urn:microsoft.com/office/officeart/2005/8/layout/hierarchy2"/>
    <dgm:cxn modelId="{2A869894-E455-A042-802C-5A8E36ABCCD7}" type="presOf" srcId="{617BC64E-AC6E-F94F-A4F0-4BD1855168A7}" destId="{1AF983D8-15F7-C949-8CAE-098BC3DFB0C1}" srcOrd="0" destOrd="0" presId="urn:microsoft.com/office/officeart/2005/8/layout/hierarchy2"/>
    <dgm:cxn modelId="{3492DC96-5509-E647-9322-43F6108DB37C}" type="presOf" srcId="{C2342B1B-703D-FB4B-8145-1D5669A2D5DC}" destId="{0DE52AFD-6A55-A74C-8062-E83EAB7F3C02}" srcOrd="0" destOrd="0" presId="urn:microsoft.com/office/officeart/2005/8/layout/hierarchy2"/>
    <dgm:cxn modelId="{64D5BA9C-72F8-684D-B97A-A13D5CD53603}" type="presOf" srcId="{9B02E2F9-CB97-3E45-88A3-993D20F138BE}" destId="{B8BD1E64-D2C1-634D-8D5B-E44504ECC146}" srcOrd="0" destOrd="0" presId="urn:microsoft.com/office/officeart/2005/8/layout/hierarchy2"/>
    <dgm:cxn modelId="{3E5D9BAF-C3D0-B04F-8834-7D8A9AAFD17F}" type="presOf" srcId="{93632417-C857-FD45-9596-FD59490C4113}" destId="{2A78CE16-CFB1-B843-9791-200C3DE96DB4}" srcOrd="0" destOrd="0" presId="urn:microsoft.com/office/officeart/2005/8/layout/hierarchy2"/>
    <dgm:cxn modelId="{C24FBABC-DE6F-7F41-833D-B5E1A11C840F}" srcId="{861B5532-E384-7540-95CA-995732D6FEE3}" destId="{C2342B1B-703D-FB4B-8145-1D5669A2D5DC}" srcOrd="0" destOrd="0" parTransId="{D9DFA647-3086-114F-96C9-FD2778444391}" sibTransId="{8CAD5936-AE5E-E44B-A886-422F4AE91FC0}"/>
    <dgm:cxn modelId="{3E0592BE-7104-954D-B2B9-35EF5D9040B1}" type="presOf" srcId="{D9DFA647-3086-114F-96C9-FD2778444391}" destId="{E8C0C6F0-B990-BF45-B253-DA6534BA44D7}" srcOrd="1" destOrd="0" presId="urn:microsoft.com/office/officeart/2005/8/layout/hierarchy2"/>
    <dgm:cxn modelId="{67905FC5-FEA3-9742-88C9-856B01F10DBA}" srcId="{3D317B28-44E9-5444-B7D1-C92EB03E3F8E}" destId="{861B5532-E384-7540-95CA-995732D6FEE3}" srcOrd="0" destOrd="0" parTransId="{E6F8D935-311C-DC44-A4B0-F9AA7A18C0B2}" sibTransId="{E74BE2BB-7D45-A243-95A4-E80CCE88848E}"/>
    <dgm:cxn modelId="{3C9DB1CB-AE7F-D140-95A5-5950615CE02E}" type="presOf" srcId="{93632417-C857-FD45-9596-FD59490C4113}" destId="{203A5B67-76A2-584E-BDF9-84771A3DF9CD}" srcOrd="1" destOrd="0" presId="urn:microsoft.com/office/officeart/2005/8/layout/hierarchy2"/>
    <dgm:cxn modelId="{FEE863ED-8C82-DA44-86D0-7091FEB9CC99}" type="presOf" srcId="{617BC64E-AC6E-F94F-A4F0-4BD1855168A7}" destId="{D6A92EE3-BAB7-8A47-AC58-C9C7DF29EB1F}" srcOrd="1" destOrd="0" presId="urn:microsoft.com/office/officeart/2005/8/layout/hierarchy2"/>
    <dgm:cxn modelId="{729C6BC5-8034-8246-B9EC-9D5BA29A5FD1}" type="presParOf" srcId="{99024236-CFF3-BF44-BE04-2C0F7930065D}" destId="{1910D33A-0486-6F41-827A-34E9BF37EF66}" srcOrd="0" destOrd="0" presId="urn:microsoft.com/office/officeart/2005/8/layout/hierarchy2"/>
    <dgm:cxn modelId="{15F50DC2-DEDD-A642-AD91-1F02EF9F39BE}" type="presParOf" srcId="{1910D33A-0486-6F41-827A-34E9BF37EF66}" destId="{769243EC-C07D-C442-81B4-B8FE944F8009}" srcOrd="0" destOrd="0" presId="urn:microsoft.com/office/officeart/2005/8/layout/hierarchy2"/>
    <dgm:cxn modelId="{2A9E69FB-D050-5F42-85F6-C0C8E569768F}" type="presParOf" srcId="{1910D33A-0486-6F41-827A-34E9BF37EF66}" destId="{B2054163-78BD-A243-B535-15BC851620A3}" srcOrd="1" destOrd="0" presId="urn:microsoft.com/office/officeart/2005/8/layout/hierarchy2"/>
    <dgm:cxn modelId="{5728CA04-32EF-5E4F-9A1D-2F9F5337AA15}" type="presParOf" srcId="{B2054163-78BD-A243-B535-15BC851620A3}" destId="{2FD46DB7-E137-8743-AA7A-37FD6F9DAF39}" srcOrd="0" destOrd="0" presId="urn:microsoft.com/office/officeart/2005/8/layout/hierarchy2"/>
    <dgm:cxn modelId="{4D5076A4-6F08-704D-BEB9-BB656B814706}" type="presParOf" srcId="{2FD46DB7-E137-8743-AA7A-37FD6F9DAF39}" destId="{E8C0C6F0-B990-BF45-B253-DA6534BA44D7}" srcOrd="0" destOrd="0" presId="urn:microsoft.com/office/officeart/2005/8/layout/hierarchy2"/>
    <dgm:cxn modelId="{B0BF5769-61C8-8C4E-90E9-3AF8A83B6C17}" type="presParOf" srcId="{B2054163-78BD-A243-B535-15BC851620A3}" destId="{113C6028-BA61-5645-A667-D05645D4ACDA}" srcOrd="1" destOrd="0" presId="urn:microsoft.com/office/officeart/2005/8/layout/hierarchy2"/>
    <dgm:cxn modelId="{3ED37956-7A1B-0546-9917-C0EC911461CE}" type="presParOf" srcId="{113C6028-BA61-5645-A667-D05645D4ACDA}" destId="{0DE52AFD-6A55-A74C-8062-E83EAB7F3C02}" srcOrd="0" destOrd="0" presId="urn:microsoft.com/office/officeart/2005/8/layout/hierarchy2"/>
    <dgm:cxn modelId="{363DBDC2-1303-F246-A928-AD8F55405331}" type="presParOf" srcId="{113C6028-BA61-5645-A667-D05645D4ACDA}" destId="{51A0FE7D-1F2A-F14C-B7EF-FFED3C20D6B0}" srcOrd="1" destOrd="0" presId="urn:microsoft.com/office/officeart/2005/8/layout/hierarchy2"/>
    <dgm:cxn modelId="{FE5199CE-6539-374B-9E08-6FFCB63E742C}" type="presParOf" srcId="{B2054163-78BD-A243-B535-15BC851620A3}" destId="{1AF983D8-15F7-C949-8CAE-098BC3DFB0C1}" srcOrd="2" destOrd="0" presId="urn:microsoft.com/office/officeart/2005/8/layout/hierarchy2"/>
    <dgm:cxn modelId="{A2C8AA21-257D-7A48-BBDD-8FC63F7E9FE2}" type="presParOf" srcId="{1AF983D8-15F7-C949-8CAE-098BC3DFB0C1}" destId="{D6A92EE3-BAB7-8A47-AC58-C9C7DF29EB1F}" srcOrd="0" destOrd="0" presId="urn:microsoft.com/office/officeart/2005/8/layout/hierarchy2"/>
    <dgm:cxn modelId="{87341450-C834-5B48-8607-BAE51A4B8E81}" type="presParOf" srcId="{B2054163-78BD-A243-B535-15BC851620A3}" destId="{E8948C7D-F0A9-3D45-853D-1199C944D685}" srcOrd="3" destOrd="0" presId="urn:microsoft.com/office/officeart/2005/8/layout/hierarchy2"/>
    <dgm:cxn modelId="{2E495C48-2C65-3942-A17C-7851AFE2907A}" type="presParOf" srcId="{E8948C7D-F0A9-3D45-853D-1199C944D685}" destId="{EA85EFF6-F11D-6A49-B9EC-A92950EDF233}" srcOrd="0" destOrd="0" presId="urn:microsoft.com/office/officeart/2005/8/layout/hierarchy2"/>
    <dgm:cxn modelId="{D96BC5F8-0945-AC41-AFA2-3942EFDF49E2}" type="presParOf" srcId="{E8948C7D-F0A9-3D45-853D-1199C944D685}" destId="{E0F442BE-0934-DF42-BB52-ABEEAA8E78CA}" srcOrd="1" destOrd="0" presId="urn:microsoft.com/office/officeart/2005/8/layout/hierarchy2"/>
    <dgm:cxn modelId="{E9E5AC8B-3A24-FA49-965A-C22430E468F9}" type="presParOf" srcId="{B2054163-78BD-A243-B535-15BC851620A3}" destId="{2A78CE16-CFB1-B843-9791-200C3DE96DB4}" srcOrd="4" destOrd="0" presId="urn:microsoft.com/office/officeart/2005/8/layout/hierarchy2"/>
    <dgm:cxn modelId="{96B628D7-A9F6-534E-BB76-5CBB58E5B142}" type="presParOf" srcId="{2A78CE16-CFB1-B843-9791-200C3DE96DB4}" destId="{203A5B67-76A2-584E-BDF9-84771A3DF9CD}" srcOrd="0" destOrd="0" presId="urn:microsoft.com/office/officeart/2005/8/layout/hierarchy2"/>
    <dgm:cxn modelId="{41D1BF59-76FB-7D44-A35A-4424B13A69DA}" type="presParOf" srcId="{B2054163-78BD-A243-B535-15BC851620A3}" destId="{5BE8778A-8268-814D-9376-41D888A921EE}" srcOrd="5" destOrd="0" presId="urn:microsoft.com/office/officeart/2005/8/layout/hierarchy2"/>
    <dgm:cxn modelId="{49076D73-2D62-774D-9A07-44D9C92FAA92}" type="presParOf" srcId="{5BE8778A-8268-814D-9376-41D888A921EE}" destId="{B8BD1E64-D2C1-634D-8D5B-E44504ECC146}" srcOrd="0" destOrd="0" presId="urn:microsoft.com/office/officeart/2005/8/layout/hierarchy2"/>
    <dgm:cxn modelId="{AB82E4FA-9B46-0F47-9651-7BD9FA056695}" type="presParOf" srcId="{5BE8778A-8268-814D-9376-41D888A921EE}" destId="{EEF9BBFF-2385-A540-81E7-3BF16101B24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F03CA-C4F6-A04E-9B46-CBFB38F04A56}">
      <dsp:nvSpPr>
        <dsp:cNvPr id="0" name=""/>
        <dsp:cNvSpPr/>
      </dsp:nvSpPr>
      <dsp:spPr>
        <a:xfrm>
          <a:off x="2717812" y="1750527"/>
          <a:ext cx="285218" cy="1249527"/>
        </a:xfrm>
        <a:custGeom>
          <a:avLst/>
          <a:gdLst/>
          <a:ahLst/>
          <a:cxnLst/>
          <a:rect l="0" t="0" r="0" b="0"/>
          <a:pathLst>
            <a:path>
              <a:moveTo>
                <a:pt x="285218" y="0"/>
              </a:moveTo>
              <a:lnTo>
                <a:pt x="285218" y="1249527"/>
              </a:lnTo>
              <a:lnTo>
                <a:pt x="0" y="12495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37AFAF-7A36-F04F-9372-76829C33871D}">
      <dsp:nvSpPr>
        <dsp:cNvPr id="0" name=""/>
        <dsp:cNvSpPr/>
      </dsp:nvSpPr>
      <dsp:spPr>
        <a:xfrm>
          <a:off x="3003031" y="1750527"/>
          <a:ext cx="1643400" cy="2499055"/>
        </a:xfrm>
        <a:custGeom>
          <a:avLst/>
          <a:gdLst/>
          <a:ahLst/>
          <a:cxnLst/>
          <a:rect l="0" t="0" r="0" b="0"/>
          <a:pathLst>
            <a:path>
              <a:moveTo>
                <a:pt x="0" y="0"/>
              </a:moveTo>
              <a:lnTo>
                <a:pt x="0" y="2213837"/>
              </a:lnTo>
              <a:lnTo>
                <a:pt x="1643400" y="2213837"/>
              </a:lnTo>
              <a:lnTo>
                <a:pt x="1643400" y="24990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D9266C-10DF-514B-B4F6-EC6230DB6D74}">
      <dsp:nvSpPr>
        <dsp:cNvPr id="0" name=""/>
        <dsp:cNvSpPr/>
      </dsp:nvSpPr>
      <dsp:spPr>
        <a:xfrm>
          <a:off x="1359630" y="1750527"/>
          <a:ext cx="1643400" cy="2499055"/>
        </a:xfrm>
        <a:custGeom>
          <a:avLst/>
          <a:gdLst/>
          <a:ahLst/>
          <a:cxnLst/>
          <a:rect l="0" t="0" r="0" b="0"/>
          <a:pathLst>
            <a:path>
              <a:moveTo>
                <a:pt x="1643400" y="0"/>
              </a:moveTo>
              <a:lnTo>
                <a:pt x="1643400" y="2213837"/>
              </a:lnTo>
              <a:lnTo>
                <a:pt x="0" y="2213837"/>
              </a:lnTo>
              <a:lnTo>
                <a:pt x="0" y="24990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6926B9-6C86-674A-99F6-A5630C5CBB69}">
      <dsp:nvSpPr>
        <dsp:cNvPr id="0" name=""/>
        <dsp:cNvSpPr/>
      </dsp:nvSpPr>
      <dsp:spPr>
        <a:xfrm>
          <a:off x="1644848" y="392345"/>
          <a:ext cx="2716364" cy="13581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WAGF Missions Commission</a:t>
          </a:r>
        </a:p>
        <a:p>
          <a:pPr marL="0" lvl="0" indent="0" algn="ctr" defTabSz="1066800">
            <a:lnSpc>
              <a:spcPct val="90000"/>
            </a:lnSpc>
            <a:spcBef>
              <a:spcPct val="0"/>
            </a:spcBef>
            <a:spcAft>
              <a:spcPct val="35000"/>
            </a:spcAft>
            <a:buNone/>
          </a:pPr>
          <a:r>
            <a:rPr lang="en-US" sz="2400" kern="1200" dirty="0"/>
            <a:t>Lead Team</a:t>
          </a:r>
        </a:p>
      </dsp:txBody>
      <dsp:txXfrm>
        <a:off x="1644848" y="392345"/>
        <a:ext cx="2716364" cy="1358182"/>
      </dsp:txXfrm>
    </dsp:sp>
    <dsp:sp modelId="{EE1459EF-5EB7-C74C-AD33-CCADB89DF0A9}">
      <dsp:nvSpPr>
        <dsp:cNvPr id="0" name=""/>
        <dsp:cNvSpPr/>
      </dsp:nvSpPr>
      <dsp:spPr>
        <a:xfrm>
          <a:off x="1447" y="4249583"/>
          <a:ext cx="2716364" cy="13581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Leadership Team</a:t>
          </a:r>
        </a:p>
        <a:p>
          <a:pPr marL="0" lvl="0" indent="0" algn="ctr" defTabSz="1066800">
            <a:lnSpc>
              <a:spcPct val="90000"/>
            </a:lnSpc>
            <a:spcBef>
              <a:spcPct val="0"/>
            </a:spcBef>
            <a:spcAft>
              <a:spcPct val="35000"/>
            </a:spcAft>
            <a:buNone/>
          </a:pPr>
          <a:r>
            <a:rPr lang="en-US" sz="2400" kern="1200" dirty="0"/>
            <a:t>(Regional Coordinators)</a:t>
          </a:r>
        </a:p>
      </dsp:txBody>
      <dsp:txXfrm>
        <a:off x="1447" y="4249583"/>
        <a:ext cx="2716364" cy="1358182"/>
      </dsp:txXfrm>
    </dsp:sp>
    <dsp:sp modelId="{589D178F-3B5D-8346-83CB-6C09C04FB090}">
      <dsp:nvSpPr>
        <dsp:cNvPr id="0" name=""/>
        <dsp:cNvSpPr/>
      </dsp:nvSpPr>
      <dsp:spPr>
        <a:xfrm>
          <a:off x="3288249" y="4249583"/>
          <a:ext cx="2716364" cy="13581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Action Team</a:t>
          </a:r>
        </a:p>
        <a:p>
          <a:pPr marL="0" lvl="0" indent="0" algn="ctr" defTabSz="1066800">
            <a:lnSpc>
              <a:spcPct val="90000"/>
            </a:lnSpc>
            <a:spcBef>
              <a:spcPct val="0"/>
            </a:spcBef>
            <a:spcAft>
              <a:spcPct val="35000"/>
            </a:spcAft>
            <a:buNone/>
          </a:pPr>
          <a:r>
            <a:rPr lang="en-US" sz="2400" kern="1200" dirty="0"/>
            <a:t>(Cross Region Services)</a:t>
          </a:r>
        </a:p>
      </dsp:txBody>
      <dsp:txXfrm>
        <a:off x="3288249" y="4249583"/>
        <a:ext cx="2716364" cy="1358182"/>
      </dsp:txXfrm>
    </dsp:sp>
    <dsp:sp modelId="{1023D31F-3E39-5844-9485-FA73E71E7C7D}">
      <dsp:nvSpPr>
        <dsp:cNvPr id="0" name=""/>
        <dsp:cNvSpPr/>
      </dsp:nvSpPr>
      <dsp:spPr>
        <a:xfrm>
          <a:off x="1447" y="2320964"/>
          <a:ext cx="2716364" cy="13581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Global Coordinator</a:t>
          </a:r>
        </a:p>
      </dsp:txBody>
      <dsp:txXfrm>
        <a:off x="1447" y="2320964"/>
        <a:ext cx="2716364" cy="1358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243EC-C07D-C442-81B4-B8FE944F8009}">
      <dsp:nvSpPr>
        <dsp:cNvPr id="0" name=""/>
        <dsp:cNvSpPr/>
      </dsp:nvSpPr>
      <dsp:spPr>
        <a:xfrm>
          <a:off x="233914" y="1968342"/>
          <a:ext cx="5549069" cy="1709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Missionary sent by their WAGF member country t missions department.  DOXA can help coordinate field training on arrival as needed through a launch team.</a:t>
          </a:r>
        </a:p>
      </dsp:txBody>
      <dsp:txXfrm>
        <a:off x="283975" y="2018403"/>
        <a:ext cx="5448947" cy="1609082"/>
      </dsp:txXfrm>
    </dsp:sp>
    <dsp:sp modelId="{2FD46DB7-E137-8743-AA7A-37FD6F9DAF39}">
      <dsp:nvSpPr>
        <dsp:cNvPr id="0" name=""/>
        <dsp:cNvSpPr/>
      </dsp:nvSpPr>
      <dsp:spPr>
        <a:xfrm rot="18289469">
          <a:off x="5269460" y="1812905"/>
          <a:ext cx="2394412" cy="54492"/>
        </a:xfrm>
        <a:custGeom>
          <a:avLst/>
          <a:gdLst/>
          <a:ahLst/>
          <a:cxnLst/>
          <a:rect l="0" t="0" r="0" b="0"/>
          <a:pathLst>
            <a:path>
              <a:moveTo>
                <a:pt x="0" y="27246"/>
              </a:moveTo>
              <a:lnTo>
                <a:pt x="2394412"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406806" y="1780291"/>
        <a:ext cx="119720" cy="119720"/>
      </dsp:txXfrm>
    </dsp:sp>
    <dsp:sp modelId="{0DE52AFD-6A55-A74C-8062-E83EAB7F3C02}">
      <dsp:nvSpPr>
        <dsp:cNvPr id="0" name=""/>
        <dsp:cNvSpPr/>
      </dsp:nvSpPr>
      <dsp:spPr>
        <a:xfrm>
          <a:off x="7150348" y="2756"/>
          <a:ext cx="4183962" cy="1709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Option 1</a:t>
          </a:r>
        </a:p>
        <a:p>
          <a:pPr marL="0" lvl="0" indent="0" algn="ctr" defTabSz="755650">
            <a:lnSpc>
              <a:spcPct val="90000"/>
            </a:lnSpc>
            <a:spcBef>
              <a:spcPct val="0"/>
            </a:spcBef>
            <a:spcAft>
              <a:spcPct val="35000"/>
            </a:spcAft>
            <a:buNone/>
          </a:pPr>
          <a:r>
            <a:rPr lang="en-US" sz="1700" kern="1200" dirty="0"/>
            <a:t>Missionary can join a field team of the sending missions department OR a team of another missions department (that is also a DOXA partner).</a:t>
          </a:r>
        </a:p>
      </dsp:txBody>
      <dsp:txXfrm>
        <a:off x="7200409" y="52817"/>
        <a:ext cx="4083840" cy="1609082"/>
      </dsp:txXfrm>
    </dsp:sp>
    <dsp:sp modelId="{1AF983D8-15F7-C949-8CAE-098BC3DFB0C1}">
      <dsp:nvSpPr>
        <dsp:cNvPr id="0" name=""/>
        <dsp:cNvSpPr/>
      </dsp:nvSpPr>
      <dsp:spPr>
        <a:xfrm>
          <a:off x="5782984" y="2795698"/>
          <a:ext cx="1367363" cy="54492"/>
        </a:xfrm>
        <a:custGeom>
          <a:avLst/>
          <a:gdLst/>
          <a:ahLst/>
          <a:cxnLst/>
          <a:rect l="0" t="0" r="0" b="0"/>
          <a:pathLst>
            <a:path>
              <a:moveTo>
                <a:pt x="0" y="27246"/>
              </a:moveTo>
              <a:lnTo>
                <a:pt x="1367363"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32482" y="2788760"/>
        <a:ext cx="68368" cy="68368"/>
      </dsp:txXfrm>
    </dsp:sp>
    <dsp:sp modelId="{EA85EFF6-F11D-6A49-B9EC-A92950EDF233}">
      <dsp:nvSpPr>
        <dsp:cNvPr id="0" name=""/>
        <dsp:cNvSpPr/>
      </dsp:nvSpPr>
      <dsp:spPr>
        <a:xfrm>
          <a:off x="7150348" y="1968342"/>
          <a:ext cx="4205224" cy="1709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Option 2 </a:t>
          </a:r>
        </a:p>
        <a:p>
          <a:pPr marL="0" lvl="0" indent="0" algn="ctr" defTabSz="755650">
            <a:lnSpc>
              <a:spcPct val="90000"/>
            </a:lnSpc>
            <a:spcBef>
              <a:spcPct val="0"/>
            </a:spcBef>
            <a:spcAft>
              <a:spcPct val="35000"/>
            </a:spcAft>
            <a:buNone/>
          </a:pPr>
          <a:r>
            <a:rPr lang="en-US" sz="1700" kern="1200" dirty="0"/>
            <a:t>Bi-vocational missionary can go right to their tentmaking job and DOXA helps organize them into a team with others nearby.</a:t>
          </a:r>
        </a:p>
      </dsp:txBody>
      <dsp:txXfrm>
        <a:off x="7200409" y="2018403"/>
        <a:ext cx="4105102" cy="1609082"/>
      </dsp:txXfrm>
    </dsp:sp>
    <dsp:sp modelId="{2A78CE16-CFB1-B843-9791-200C3DE96DB4}">
      <dsp:nvSpPr>
        <dsp:cNvPr id="0" name=""/>
        <dsp:cNvSpPr/>
      </dsp:nvSpPr>
      <dsp:spPr>
        <a:xfrm rot="3310531">
          <a:off x="5269460" y="3778491"/>
          <a:ext cx="2394412" cy="54492"/>
        </a:xfrm>
        <a:custGeom>
          <a:avLst/>
          <a:gdLst/>
          <a:ahLst/>
          <a:cxnLst/>
          <a:rect l="0" t="0" r="0" b="0"/>
          <a:pathLst>
            <a:path>
              <a:moveTo>
                <a:pt x="0" y="27246"/>
              </a:moveTo>
              <a:lnTo>
                <a:pt x="2394412"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406806" y="3745876"/>
        <a:ext cx="119720" cy="119720"/>
      </dsp:txXfrm>
    </dsp:sp>
    <dsp:sp modelId="{B8BD1E64-D2C1-634D-8D5B-E44504ECC146}">
      <dsp:nvSpPr>
        <dsp:cNvPr id="0" name=""/>
        <dsp:cNvSpPr/>
      </dsp:nvSpPr>
      <dsp:spPr>
        <a:xfrm>
          <a:off x="7150348" y="3933927"/>
          <a:ext cx="4183962" cy="1709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Option 3</a:t>
          </a:r>
        </a:p>
        <a:p>
          <a:pPr marL="0" lvl="0" indent="0" algn="ctr" defTabSz="755650">
            <a:lnSpc>
              <a:spcPct val="90000"/>
            </a:lnSpc>
            <a:spcBef>
              <a:spcPct val="0"/>
            </a:spcBef>
            <a:spcAft>
              <a:spcPct val="35000"/>
            </a:spcAft>
            <a:buNone/>
          </a:pPr>
          <a:r>
            <a:rPr lang="en-US" sz="1700" kern="1200" dirty="0"/>
            <a:t>DOXA can coordinate a team with members from several different sending mission departments who are DOXA partners.</a:t>
          </a:r>
        </a:p>
      </dsp:txBody>
      <dsp:txXfrm>
        <a:off x="7200409" y="3983988"/>
        <a:ext cx="4083840" cy="16090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10/7/25</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352733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10/7/25</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070602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10/7/25</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81885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10/7/25</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48008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10/7/25</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99026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10/7/25</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662739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10/7/25</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70949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10/7/25</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24924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10/7/25</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803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10/7/25</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7403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10/7/25</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352702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900">
                <a:solidFill>
                  <a:schemeClr val="tx1"/>
                </a:solidFill>
              </a:defRPr>
            </a:lvl1pPr>
          </a:lstStyle>
          <a:p>
            <a:fld id="{F4D57BDD-E64A-4D27-8978-82FFCA18A12C}" type="datetimeFigureOut">
              <a:rPr lang="en-US" smtClean="0"/>
              <a:pPr/>
              <a:t>10/7/25</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8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36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28212637"/>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50"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39063-3710-F6D3-1D2C-923F907C8A68}"/>
              </a:ext>
            </a:extLst>
          </p:cNvPr>
          <p:cNvSpPr>
            <a:spLocks noGrp="1"/>
          </p:cNvSpPr>
          <p:nvPr>
            <p:ph type="ctrTitle"/>
          </p:nvPr>
        </p:nvSpPr>
        <p:spPr>
          <a:xfrm>
            <a:off x="265814" y="1062039"/>
            <a:ext cx="3732027" cy="2817438"/>
          </a:xfrm>
        </p:spPr>
        <p:txBody>
          <a:bodyPr>
            <a:normAutofit/>
          </a:bodyPr>
          <a:lstStyle/>
          <a:p>
            <a:pPr algn="l"/>
            <a:r>
              <a:rPr lang="en-US" sz="4000" b="1" dirty="0"/>
              <a:t>Voluntary.</a:t>
            </a:r>
            <a:br>
              <a:rPr lang="en-US" sz="4000" b="1" dirty="0"/>
            </a:br>
            <a:r>
              <a:rPr lang="en-US" sz="4000" b="1" dirty="0"/>
              <a:t>Global.</a:t>
            </a:r>
            <a:br>
              <a:rPr lang="en-US" sz="4000" b="1" dirty="0"/>
            </a:br>
            <a:r>
              <a:rPr lang="en-US" sz="4000" b="1" dirty="0"/>
              <a:t>Receiving.</a:t>
            </a:r>
          </a:p>
        </p:txBody>
      </p:sp>
      <p:pic>
        <p:nvPicPr>
          <p:cNvPr id="6" name="Picture 5" descr="A logo on a green background&#10;&#10;AI-generated content may be incorrect.">
            <a:extLst>
              <a:ext uri="{FF2B5EF4-FFF2-40B4-BE49-F238E27FC236}">
                <a16:creationId xmlns:a16="http://schemas.microsoft.com/office/drawing/2014/main" id="{81ECE1C2-2924-9BD3-765C-B8B70DAA2F26}"/>
              </a:ext>
            </a:extLst>
          </p:cNvPr>
          <p:cNvPicPr>
            <a:picLocks noChangeAspect="1"/>
          </p:cNvPicPr>
          <p:nvPr/>
        </p:nvPicPr>
        <p:blipFill>
          <a:blip r:embed="rId2"/>
          <a:srcRect l="5039" r="5303" b="-1"/>
          <a:stretch>
            <a:fillRect/>
          </a:stretch>
        </p:blipFill>
        <p:spPr>
          <a:xfrm>
            <a:off x="4232496" y="10"/>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20" name="Group 19">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1" name="Freeform: Shape 20">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Subtitle 2">
            <a:extLst>
              <a:ext uri="{FF2B5EF4-FFF2-40B4-BE49-F238E27FC236}">
                <a16:creationId xmlns:a16="http://schemas.microsoft.com/office/drawing/2014/main" id="{61216CC9-62DD-6BD6-A834-31CC570EB351}"/>
              </a:ext>
            </a:extLst>
          </p:cNvPr>
          <p:cNvSpPr>
            <a:spLocks noGrp="1"/>
          </p:cNvSpPr>
          <p:nvPr>
            <p:ph type="subTitle" idx="1"/>
          </p:nvPr>
        </p:nvSpPr>
        <p:spPr>
          <a:xfrm>
            <a:off x="191386" y="4020670"/>
            <a:ext cx="4136802" cy="1775291"/>
          </a:xfrm>
        </p:spPr>
        <p:txBody>
          <a:bodyPr>
            <a:normAutofit/>
          </a:bodyPr>
          <a:lstStyle/>
          <a:p>
            <a:pPr algn="l"/>
            <a:r>
              <a:rPr lang="en-US" sz="3600" b="1" dirty="0"/>
              <a:t>PARTNERSHIP</a:t>
            </a:r>
          </a:p>
        </p:txBody>
      </p:sp>
    </p:spTree>
    <p:extLst>
      <p:ext uri="{BB962C8B-B14F-4D97-AF65-F5344CB8AC3E}">
        <p14:creationId xmlns:p14="http://schemas.microsoft.com/office/powerpoint/2010/main" val="3400711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E3A3-61DF-3781-490F-AF53425909F2}"/>
              </a:ext>
            </a:extLst>
          </p:cNvPr>
          <p:cNvSpPr>
            <a:spLocks noGrp="1"/>
          </p:cNvSpPr>
          <p:nvPr>
            <p:ph type="title"/>
          </p:nvPr>
        </p:nvSpPr>
        <p:spPr>
          <a:xfrm>
            <a:off x="995916" y="180754"/>
            <a:ext cx="10200168" cy="740735"/>
          </a:xfrm>
        </p:spPr>
        <p:txBody>
          <a:bodyPr>
            <a:normAutofit/>
          </a:bodyPr>
          <a:lstStyle/>
          <a:p>
            <a:r>
              <a:rPr lang="en-US" dirty="0"/>
              <a:t>HOW DOXA WILL WORK ON THE FIELD:</a:t>
            </a:r>
          </a:p>
        </p:txBody>
      </p:sp>
      <p:graphicFrame>
        <p:nvGraphicFramePr>
          <p:cNvPr id="4" name="Content Placeholder 3">
            <a:extLst>
              <a:ext uri="{FF2B5EF4-FFF2-40B4-BE49-F238E27FC236}">
                <a16:creationId xmlns:a16="http://schemas.microsoft.com/office/drawing/2014/main" id="{4C26D2D6-0989-82F1-9533-3BCC7AF003A1}"/>
              </a:ext>
            </a:extLst>
          </p:cNvPr>
          <p:cNvGraphicFramePr>
            <a:graphicFrameLocks noGrp="1"/>
          </p:cNvGraphicFramePr>
          <p:nvPr>
            <p:ph idx="1"/>
            <p:extLst>
              <p:ext uri="{D42A27DB-BD31-4B8C-83A1-F6EECF244321}">
                <p14:modId xmlns:p14="http://schemas.microsoft.com/office/powerpoint/2010/main" val="1506180577"/>
              </p:ext>
            </p:extLst>
          </p:nvPr>
        </p:nvGraphicFramePr>
        <p:xfrm>
          <a:off x="372140" y="1031357"/>
          <a:ext cx="11589488" cy="5645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003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0AD9C-45F9-8E8F-D69B-65BF8E64FE65}"/>
              </a:ext>
            </a:extLst>
          </p:cNvPr>
          <p:cNvSpPr>
            <a:spLocks noGrp="1"/>
          </p:cNvSpPr>
          <p:nvPr>
            <p:ph type="title"/>
          </p:nvPr>
        </p:nvSpPr>
        <p:spPr>
          <a:xfrm>
            <a:off x="1524000" y="205563"/>
            <a:ext cx="9144000" cy="1878418"/>
          </a:xfrm>
        </p:spPr>
        <p:txBody>
          <a:bodyPr>
            <a:normAutofit fontScale="90000"/>
          </a:bodyPr>
          <a:lstStyle/>
          <a:p>
            <a:pPr algn="ctr"/>
            <a:r>
              <a:rPr lang="en-US" sz="6000" b="1" dirty="0"/>
              <a:t>THE DOXA DECLARATION</a:t>
            </a:r>
            <a:br>
              <a:rPr lang="en-US" sz="6000" b="1" dirty="0"/>
            </a:br>
            <a:r>
              <a:rPr lang="en-US" sz="3600" dirty="0"/>
              <a:t>September 25</a:t>
            </a:r>
            <a:r>
              <a:rPr lang="en-US" sz="3600" baseline="30000" dirty="0"/>
              <a:t>th</a:t>
            </a:r>
            <a:r>
              <a:rPr lang="en-US" sz="3600" dirty="0"/>
              <a:t>, 2025</a:t>
            </a:r>
            <a:br>
              <a:rPr lang="en-US" dirty="0"/>
            </a:br>
            <a:endParaRPr lang="en-US" dirty="0"/>
          </a:p>
        </p:txBody>
      </p:sp>
      <p:sp>
        <p:nvSpPr>
          <p:cNvPr id="3" name="Content Placeholder 2">
            <a:extLst>
              <a:ext uri="{FF2B5EF4-FFF2-40B4-BE49-F238E27FC236}">
                <a16:creationId xmlns:a16="http://schemas.microsoft.com/office/drawing/2014/main" id="{CE6EA866-CD31-EAA7-F08F-10645C0BAC51}"/>
              </a:ext>
            </a:extLst>
          </p:cNvPr>
          <p:cNvSpPr>
            <a:spLocks noGrp="1"/>
          </p:cNvSpPr>
          <p:nvPr>
            <p:ph idx="1"/>
          </p:nvPr>
        </p:nvSpPr>
        <p:spPr>
          <a:xfrm>
            <a:off x="255181" y="2200940"/>
            <a:ext cx="11642652" cy="4306185"/>
          </a:xfrm>
        </p:spPr>
        <p:txBody>
          <a:bodyPr/>
          <a:lstStyle/>
          <a:p>
            <a:pPr marL="0" indent="0">
              <a:buNone/>
            </a:pPr>
            <a:r>
              <a:rPr lang="en-US" dirty="0">
                <a:latin typeface="Abadi MT Condensed Light" panose="020B0306030101010103" pitchFamily="34" charset="77"/>
              </a:rPr>
              <a:t>Recognizing that Jesus has called us to partnership we commit ourselves to God and to one another to partner together globally for the greatest disciple making and church planting movement </a:t>
            </a:r>
            <a:r>
              <a:rPr lang="en-US" b="1" u="sng" dirty="0">
                <a:latin typeface="Abadi MT Condensed Light" panose="020B0306030101010103" pitchFamily="34" charset="77"/>
              </a:rPr>
              <a:t>among the unreached </a:t>
            </a:r>
            <a:r>
              <a:rPr lang="en-US" dirty="0">
                <a:latin typeface="Abadi MT Condensed Light" panose="020B0306030101010103" pitchFamily="34" charset="77"/>
              </a:rPr>
              <a:t>that the World Assemblies of God Fellowship has ever seen. Our commitment includes the following:</a:t>
            </a:r>
          </a:p>
          <a:p>
            <a:pPr marL="0" indent="0">
              <a:buNone/>
            </a:pPr>
            <a:endParaRPr lang="en-US" dirty="0">
              <a:latin typeface="Abadi MT Condensed Light" panose="020B0306030101010103" pitchFamily="34" charset="77"/>
            </a:endParaRPr>
          </a:p>
          <a:p>
            <a:pPr marL="0" indent="0">
              <a:buNone/>
            </a:pPr>
            <a:r>
              <a:rPr lang="en-US" b="1" dirty="0">
                <a:latin typeface="Abadi MT Condensed Light" panose="020B0306030101010103" pitchFamily="34" charset="77"/>
              </a:rPr>
              <a:t>That we will remain reliant on the Holy Spirit and the Holy Scripture always and for everything;</a:t>
            </a:r>
            <a:br>
              <a:rPr lang="en-US" b="1" dirty="0">
                <a:latin typeface="Abadi MT Condensed Light" panose="020B0306030101010103" pitchFamily="34" charset="77"/>
              </a:rPr>
            </a:br>
            <a:br>
              <a:rPr lang="en-US" b="1" dirty="0">
                <a:latin typeface="Abadi MT Condensed Light" panose="020B0306030101010103" pitchFamily="34" charset="77"/>
              </a:rPr>
            </a:br>
            <a:r>
              <a:rPr lang="en-US" b="1" dirty="0">
                <a:latin typeface="Abadi MT Condensed Light" panose="020B0306030101010103" pitchFamily="34" charset="77"/>
              </a:rPr>
              <a:t>That we will humbly consider others better than ourselves and will not compete with each other or other agencies, but will respect and honor all God’s people in His mission;</a:t>
            </a:r>
            <a:endParaRPr lang="en-US" dirty="0">
              <a:latin typeface="Abadi MT Condensed Light" panose="020B0306030101010103" pitchFamily="34" charset="77"/>
            </a:endParaRPr>
          </a:p>
          <a:p>
            <a:pPr marL="0" indent="0">
              <a:buNone/>
            </a:pPr>
            <a:endParaRPr lang="en-US" dirty="0"/>
          </a:p>
        </p:txBody>
      </p:sp>
    </p:spTree>
    <p:extLst>
      <p:ext uri="{BB962C8B-B14F-4D97-AF65-F5344CB8AC3E}">
        <p14:creationId xmlns:p14="http://schemas.microsoft.com/office/powerpoint/2010/main" val="86085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64D45-16E0-FA80-06B6-0DCC3379C1E1}"/>
              </a:ext>
            </a:extLst>
          </p:cNvPr>
          <p:cNvSpPr>
            <a:spLocks noGrp="1"/>
          </p:cNvSpPr>
          <p:nvPr>
            <p:ph idx="1"/>
          </p:nvPr>
        </p:nvSpPr>
        <p:spPr>
          <a:xfrm>
            <a:off x="191386" y="223284"/>
            <a:ext cx="11727712" cy="6475227"/>
          </a:xfrm>
        </p:spPr>
        <p:txBody>
          <a:bodyPr/>
          <a:lstStyle/>
          <a:p>
            <a:pPr marL="0" indent="0">
              <a:buNone/>
            </a:pPr>
            <a:r>
              <a:rPr lang="en-US" b="1" dirty="0">
                <a:latin typeface="Abadi MT Condensed Light" panose="020B0306030101010103" pitchFamily="34" charset="77"/>
              </a:rPr>
              <a:t>That we will form a Voluntary, Global, Receiving Partnership committed to working with existing National Churches and Assemblies of God General Councils wherever that is possible;</a:t>
            </a:r>
            <a:br>
              <a:rPr lang="en-US" b="1" dirty="0">
                <a:latin typeface="Abadi MT Condensed Light" panose="020B0306030101010103" pitchFamily="34" charset="77"/>
              </a:rPr>
            </a:br>
            <a:br>
              <a:rPr lang="en-US" b="1" dirty="0">
                <a:latin typeface="Abadi MT Condensed Light" panose="020B0306030101010103" pitchFamily="34" charset="77"/>
              </a:rPr>
            </a:br>
            <a:r>
              <a:rPr lang="en-US" b="1" dirty="0">
                <a:latin typeface="Abadi MT Condensed Light" panose="020B0306030101010103" pitchFamily="34" charset="77"/>
              </a:rPr>
              <a:t>That this partnership will not be a sending agency nor is it replacing the work or role of current sending agencies or their national churches;</a:t>
            </a:r>
          </a:p>
          <a:p>
            <a:pPr marL="0" indent="0">
              <a:buNone/>
            </a:pPr>
            <a:endParaRPr lang="en-US" b="1" dirty="0">
              <a:latin typeface="Abadi MT Condensed Light" panose="020B0306030101010103" pitchFamily="34" charset="77"/>
            </a:endParaRPr>
          </a:p>
          <a:p>
            <a:pPr marL="0" indent="0">
              <a:buNone/>
            </a:pPr>
            <a:r>
              <a:rPr lang="en-US" b="1" dirty="0">
                <a:latin typeface="Abadi MT Condensed Light" panose="020B0306030101010103" pitchFamily="34" charset="77"/>
              </a:rPr>
              <a:t>That sending agencies may collaborate with the partnership to the level they desire.  They may choose to send some or all or none of their missionaries through the partnership;</a:t>
            </a:r>
            <a:br>
              <a:rPr lang="en-US" b="1" dirty="0">
                <a:latin typeface="Abadi MT Condensed Light" panose="020B0306030101010103" pitchFamily="34" charset="77"/>
              </a:rPr>
            </a:br>
            <a:br>
              <a:rPr lang="en-US" b="1" dirty="0">
                <a:latin typeface="Abadi MT Condensed Light" panose="020B0306030101010103" pitchFamily="34" charset="77"/>
              </a:rPr>
            </a:br>
            <a:r>
              <a:rPr lang="en-US" b="1" dirty="0">
                <a:latin typeface="Abadi MT Condensed Light" panose="020B0306030101010103" pitchFamily="34" charset="77"/>
              </a:rPr>
              <a:t>That sending agencies will retain final authority over their missionaries, support them, and train them before they are sent to the field;</a:t>
            </a:r>
            <a:br>
              <a:rPr lang="en-US" b="1" dirty="0">
                <a:solidFill>
                  <a:srgbClr val="C00000"/>
                </a:solidFill>
                <a:latin typeface="Abadi MT Condensed Light" panose="020B0306030101010103" pitchFamily="34" charset="77"/>
              </a:rPr>
            </a:br>
            <a:br>
              <a:rPr lang="en-US" b="1" dirty="0">
                <a:latin typeface="Abadi MT Condensed Light" panose="020B0306030101010103" pitchFamily="34" charset="77"/>
              </a:rPr>
            </a:br>
            <a:r>
              <a:rPr lang="en-US" b="1" dirty="0">
                <a:latin typeface="Abadi MT Condensed Light" panose="020B0306030101010103" pitchFamily="34" charset="77"/>
              </a:rPr>
              <a:t>That the partnership – at the invitation of the sending agency – can receive missionaries, train them on the field, coordinate team placement and coach them strategically in the field;</a:t>
            </a:r>
            <a:endParaRPr lang="en-US" dirty="0"/>
          </a:p>
        </p:txBody>
      </p:sp>
    </p:spTree>
    <p:extLst>
      <p:ext uri="{BB962C8B-B14F-4D97-AF65-F5344CB8AC3E}">
        <p14:creationId xmlns:p14="http://schemas.microsoft.com/office/powerpoint/2010/main" val="1739464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02DD6-09A1-63E7-21A1-90E3F3A75C1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E51517-9F62-206A-08C8-0A861E30818A}"/>
              </a:ext>
            </a:extLst>
          </p:cNvPr>
          <p:cNvSpPr>
            <a:spLocks noGrp="1"/>
          </p:cNvSpPr>
          <p:nvPr>
            <p:ph idx="1"/>
          </p:nvPr>
        </p:nvSpPr>
        <p:spPr>
          <a:xfrm>
            <a:off x="191386" y="223284"/>
            <a:ext cx="11727712" cy="6475227"/>
          </a:xfrm>
        </p:spPr>
        <p:txBody>
          <a:bodyPr/>
          <a:lstStyle/>
          <a:p>
            <a:pPr marL="0" indent="0">
              <a:buNone/>
            </a:pPr>
            <a:r>
              <a:rPr lang="en-US" b="1" dirty="0">
                <a:latin typeface="Abadi MT Condensed Light" panose="020B0306030101010103" pitchFamily="34" charset="77"/>
              </a:rPr>
              <a:t>That the partnership will prioritize the fruitful, long term, residential, engagement of the world’s unengaged peoples who currently do not have church planting teams among them with the long term goal of planting indigenous churches that lead to national churches or integration into existing national churches;</a:t>
            </a:r>
            <a:br>
              <a:rPr lang="en-US" b="1" dirty="0">
                <a:latin typeface="Abadi MT Condensed Light" panose="020B0306030101010103" pitchFamily="34" charset="77"/>
              </a:rPr>
            </a:br>
            <a:br>
              <a:rPr lang="en-US" b="1" dirty="0">
                <a:latin typeface="Abadi MT Condensed Light" panose="020B0306030101010103" pitchFamily="34" charset="77"/>
              </a:rPr>
            </a:br>
            <a:r>
              <a:rPr lang="en-US" b="1" dirty="0">
                <a:latin typeface="Abadi MT Condensed Light" panose="020B0306030101010103" pitchFamily="34" charset="77"/>
              </a:rPr>
              <a:t>That the partnership will also empower missionaries for the fruitful, long term, residential engagement of frontier peoples (less than 1 believer in 1000),  under-engaged peoples (less than 1 believer in 100), and the generally unreached (less than 2 believers in 100);</a:t>
            </a:r>
          </a:p>
          <a:p>
            <a:pPr marL="0" indent="0">
              <a:buNone/>
            </a:pPr>
            <a:r>
              <a:rPr lang="en-US" b="1" dirty="0">
                <a:latin typeface="Abadi MT Condensed Light" panose="020B0306030101010103" pitchFamily="34" charset="77"/>
              </a:rPr>
              <a:t>That the partnership will be stewarded by the Missions Commission of the World Assemblies of God Fellowship who will appoint and oversee the partnership leaders – who may come from any country or agency in the partnership;</a:t>
            </a:r>
            <a:br>
              <a:rPr lang="en-US" b="1" dirty="0">
                <a:latin typeface="Abadi MT Condensed Light" panose="020B0306030101010103" pitchFamily="34" charset="77"/>
              </a:rPr>
            </a:br>
            <a:br>
              <a:rPr lang="en-US" b="1" dirty="0">
                <a:latin typeface="Abadi MT Condensed Light" panose="020B0306030101010103" pitchFamily="34" charset="77"/>
              </a:rPr>
            </a:br>
            <a:r>
              <a:rPr lang="en-US" b="1" kern="100" dirty="0">
                <a:latin typeface="Abadi MT Condensed Light" panose="020B0306030101010103" pitchFamily="34" charset="77"/>
                <a:ea typeface="Aptos" panose="020B0004020202020204" pitchFamily="34" charset="0"/>
                <a:cs typeface="Times New Roman" panose="02020603050405020304" pitchFamily="18" charset="0"/>
              </a:rPr>
              <a:t>That the partnership will be called “Doxa” which is the Greek word for “glory” and this name will remind us that Jesus is worthy of glory from every tribe, tongue, people, and nation;</a:t>
            </a:r>
            <a:br>
              <a:rPr lang="en-US" b="1" kern="100" dirty="0">
                <a:latin typeface="Abadi MT Condensed Light" panose="020B0306030101010103" pitchFamily="34" charset="77"/>
                <a:ea typeface="Aptos" panose="020B0004020202020204" pitchFamily="34" charset="0"/>
                <a:cs typeface="Times New Roman" panose="02020603050405020304" pitchFamily="18" charset="0"/>
              </a:rPr>
            </a:br>
            <a:br>
              <a:rPr lang="en-US" b="1" kern="100" dirty="0">
                <a:latin typeface="Abadi MT Condensed Light" panose="020B0306030101010103" pitchFamily="34" charset="77"/>
                <a:ea typeface="Aptos" panose="020B0004020202020204" pitchFamily="34" charset="0"/>
                <a:cs typeface="Times New Roman" panose="02020603050405020304" pitchFamily="18" charset="0"/>
              </a:rPr>
            </a:br>
            <a:r>
              <a:rPr lang="en-US" b="1" kern="100" dirty="0">
                <a:latin typeface="Abadi MT Condensed Light" panose="020B0306030101010103" pitchFamily="34" charset="77"/>
                <a:ea typeface="Aptos" panose="020B0004020202020204" pitchFamily="34" charset="0"/>
                <a:cs typeface="Times New Roman" panose="02020603050405020304" pitchFamily="18" charset="0"/>
              </a:rPr>
              <a:t>That we will partner with all of God’s church to take all of God’s gospel to all of God’s world;</a:t>
            </a:r>
            <a:endParaRPr lang="en-US" dirty="0"/>
          </a:p>
        </p:txBody>
      </p:sp>
    </p:spTree>
    <p:extLst>
      <p:ext uri="{BB962C8B-B14F-4D97-AF65-F5344CB8AC3E}">
        <p14:creationId xmlns:p14="http://schemas.microsoft.com/office/powerpoint/2010/main" val="316111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4F1AF-C9EB-9304-6258-0663EF5B134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B70C72-5BA9-43DB-C2AF-2655121A1907}"/>
              </a:ext>
            </a:extLst>
          </p:cNvPr>
          <p:cNvSpPr>
            <a:spLocks noGrp="1"/>
          </p:cNvSpPr>
          <p:nvPr>
            <p:ph idx="1"/>
          </p:nvPr>
        </p:nvSpPr>
        <p:spPr>
          <a:xfrm>
            <a:off x="191386" y="223284"/>
            <a:ext cx="11727712" cy="6475227"/>
          </a:xfrm>
        </p:spPr>
        <p:txBody>
          <a:bodyPr/>
          <a:lstStyle/>
          <a:p>
            <a:pPr marL="0" indent="0">
              <a:buNone/>
            </a:pPr>
            <a:r>
              <a:rPr lang="en-US" kern="100" dirty="0">
                <a:latin typeface="Abadi MT Condensed Light" panose="020B0306030101010103" pitchFamily="34" charset="77"/>
                <a:ea typeface="Aptos" panose="020B0004020202020204" pitchFamily="34" charset="0"/>
                <a:cs typeface="Times New Roman" panose="02020603050405020304" pitchFamily="18" charset="0"/>
              </a:rPr>
              <a:t>That one day there will be a multitude of every people around the throne worshipping God. </a:t>
            </a:r>
          </a:p>
          <a:p>
            <a:pPr marL="0" indent="0">
              <a:buNone/>
            </a:pPr>
            <a:endParaRPr lang="en-US" kern="100" dirty="0">
              <a:latin typeface="Abadi MT Condensed Light" panose="020B0306030101010103" pitchFamily="34" charset="77"/>
              <a:ea typeface="Aptos" panose="020B0004020202020204" pitchFamily="34" charset="0"/>
              <a:cs typeface="Times New Roman" panose="02020603050405020304" pitchFamily="18" charset="0"/>
            </a:endParaRPr>
          </a:p>
          <a:p>
            <a:pPr marL="0" indent="0">
              <a:buNone/>
            </a:pPr>
            <a:r>
              <a:rPr lang="en-US" kern="100" dirty="0">
                <a:latin typeface="Abadi MT Condensed Light" panose="020B0306030101010103" pitchFamily="34" charset="77"/>
                <a:ea typeface="Aptos" panose="020B0004020202020204" pitchFamily="34" charset="0"/>
                <a:cs typeface="Times New Roman" panose="02020603050405020304" pitchFamily="18" charset="0"/>
              </a:rPr>
              <a:t>That Jesus alone will receive all the glory.</a:t>
            </a:r>
          </a:p>
          <a:p>
            <a:pPr marL="0" indent="0">
              <a:buNone/>
            </a:pPr>
            <a:endParaRPr lang="en-US" kern="100" dirty="0">
              <a:latin typeface="Abadi MT Condensed Light" panose="020B0306030101010103" pitchFamily="34" charset="77"/>
              <a:ea typeface="Aptos" panose="020B0004020202020204" pitchFamily="34" charset="0"/>
              <a:cs typeface="Times New Roman" panose="02020603050405020304" pitchFamily="18" charset="0"/>
            </a:endParaRPr>
          </a:p>
          <a:p>
            <a:pPr marL="0" indent="0">
              <a:buNone/>
            </a:pPr>
            <a:r>
              <a:rPr lang="en-US" kern="100" dirty="0">
                <a:latin typeface="Abadi MT Condensed Light" panose="020B0306030101010103" pitchFamily="34" charset="77"/>
                <a:ea typeface="Aptos" panose="020B0004020202020204" pitchFamily="34" charset="0"/>
                <a:cs typeface="Times New Roman" panose="02020603050405020304" pitchFamily="18" charset="0"/>
              </a:rPr>
              <a:t>In faith and by God’s grace, agreed to this 25</a:t>
            </a:r>
            <a:r>
              <a:rPr lang="en-US" kern="100" baseline="30000" dirty="0">
                <a:latin typeface="Abadi MT Condensed Light" panose="020B0306030101010103" pitchFamily="34" charset="77"/>
                <a:ea typeface="Aptos" panose="020B0004020202020204" pitchFamily="34" charset="0"/>
                <a:cs typeface="Times New Roman" panose="02020603050405020304" pitchFamily="18" charset="0"/>
              </a:rPr>
              <a:t>th</a:t>
            </a:r>
            <a:r>
              <a:rPr lang="en-US" kern="100" dirty="0">
                <a:latin typeface="Abadi MT Condensed Light" panose="020B0306030101010103" pitchFamily="34" charset="77"/>
                <a:ea typeface="Aptos" panose="020B0004020202020204" pitchFamily="34" charset="0"/>
                <a:cs typeface="Times New Roman" panose="02020603050405020304" pitchFamily="18" charset="0"/>
              </a:rPr>
              <a:t> day of September, 2025.</a:t>
            </a:r>
            <a:br>
              <a:rPr lang="en-US" kern="100" dirty="0">
                <a:latin typeface="Abadi MT Condensed Light" panose="020B0306030101010103" pitchFamily="34" charset="77"/>
                <a:ea typeface="Aptos" panose="020B0004020202020204" pitchFamily="34" charset="0"/>
                <a:cs typeface="Times New Roman" panose="02020603050405020304" pitchFamily="18" charset="0"/>
              </a:rPr>
            </a:br>
            <a:br>
              <a:rPr lang="en-US" kern="100" dirty="0">
                <a:latin typeface="Abadi MT Condensed Light" panose="020B0306030101010103" pitchFamily="34" charset="77"/>
                <a:ea typeface="Aptos" panose="020B0004020202020204" pitchFamily="34" charset="0"/>
                <a:cs typeface="Times New Roman" panose="02020603050405020304" pitchFamily="18" charset="0"/>
              </a:rPr>
            </a:br>
            <a:endParaRPr lang="en-US" dirty="0"/>
          </a:p>
          <a:p>
            <a:endParaRPr lang="en-US" dirty="0"/>
          </a:p>
        </p:txBody>
      </p:sp>
      <p:pic>
        <p:nvPicPr>
          <p:cNvPr id="2" name="Picture 1" descr="A logo on a green background&#10;&#10;AI-generated content may be incorrect.">
            <a:extLst>
              <a:ext uri="{FF2B5EF4-FFF2-40B4-BE49-F238E27FC236}">
                <a16:creationId xmlns:a16="http://schemas.microsoft.com/office/drawing/2014/main" id="{5FEC182A-8F14-87BF-7D97-CFAE1A24D705}"/>
              </a:ext>
            </a:extLst>
          </p:cNvPr>
          <p:cNvPicPr>
            <a:picLocks noChangeAspect="1"/>
          </p:cNvPicPr>
          <p:nvPr/>
        </p:nvPicPr>
        <p:blipFill>
          <a:blip r:embed="rId2"/>
          <a:srcRect l="5039" r="5303" b="-1"/>
          <a:stretch>
            <a:fillRect/>
          </a:stretch>
        </p:blipFill>
        <p:spPr>
          <a:xfrm>
            <a:off x="7006968" y="2956734"/>
            <a:ext cx="4331459" cy="3732030"/>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pic>
        <p:nvPicPr>
          <p:cNvPr id="7" name="Picture 6">
            <a:extLst>
              <a:ext uri="{FF2B5EF4-FFF2-40B4-BE49-F238E27FC236}">
                <a16:creationId xmlns:a16="http://schemas.microsoft.com/office/drawing/2014/main" id="{4DAB42D1-23E1-0760-F462-016617217BE2}"/>
              </a:ext>
            </a:extLst>
          </p:cNvPr>
          <p:cNvPicPr>
            <a:picLocks noChangeAspect="1"/>
          </p:cNvPicPr>
          <p:nvPr/>
        </p:nvPicPr>
        <p:blipFill>
          <a:blip r:embed="rId3"/>
          <a:stretch>
            <a:fillRect/>
          </a:stretch>
        </p:blipFill>
        <p:spPr>
          <a:xfrm>
            <a:off x="1053560" y="2983758"/>
            <a:ext cx="5372737" cy="3677981"/>
          </a:xfrm>
          <a:prstGeom prst="rect">
            <a:avLst/>
          </a:prstGeom>
        </p:spPr>
      </p:pic>
    </p:spTree>
    <p:extLst>
      <p:ext uri="{BB962C8B-B14F-4D97-AF65-F5344CB8AC3E}">
        <p14:creationId xmlns:p14="http://schemas.microsoft.com/office/powerpoint/2010/main" val="1059138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7DF01-3BDB-D57B-0721-5989982BDAC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89BF75-7FEB-1DF8-C5D9-3061D36D8EA9}"/>
              </a:ext>
            </a:extLst>
          </p:cNvPr>
          <p:cNvSpPr>
            <a:spLocks noGrp="1"/>
          </p:cNvSpPr>
          <p:nvPr>
            <p:ph idx="1"/>
          </p:nvPr>
        </p:nvSpPr>
        <p:spPr>
          <a:xfrm>
            <a:off x="191386" y="223284"/>
            <a:ext cx="11727712" cy="6475227"/>
          </a:xfrm>
        </p:spPr>
        <p:txBody>
          <a:bodyPr>
            <a:normAutofit/>
          </a:bodyPr>
          <a:lstStyle/>
          <a:p>
            <a:pPr marL="0" indent="0" algn="ctr">
              <a:buNone/>
            </a:pPr>
            <a:r>
              <a:rPr lang="en-US" sz="4400" b="1" dirty="0"/>
              <a:t>CONTACT INFORMATION</a:t>
            </a:r>
          </a:p>
          <a:p>
            <a:pPr marL="0" indent="0" algn="ctr">
              <a:buNone/>
            </a:pPr>
            <a:endParaRPr lang="en-US" dirty="0"/>
          </a:p>
          <a:p>
            <a:pPr marL="0" indent="0" algn="ctr">
              <a:buNone/>
            </a:pPr>
            <a:r>
              <a:rPr lang="en-US" dirty="0"/>
              <a:t>DOXA GLOBAL COORDINATOR – DICK BROGDEN</a:t>
            </a:r>
          </a:p>
          <a:p>
            <a:pPr marL="0" indent="0" algn="ctr">
              <a:buNone/>
            </a:pPr>
            <a:r>
              <a:rPr lang="en-US" sz="4000" b="1" dirty="0" err="1"/>
              <a:t>doxacoordinator@gmail.com</a:t>
            </a:r>
            <a:endParaRPr lang="en-US" sz="4000" b="1" dirty="0"/>
          </a:p>
          <a:p>
            <a:pPr marL="0" indent="0" algn="ctr">
              <a:buNone/>
            </a:pPr>
            <a:endParaRPr lang="en-US" dirty="0"/>
          </a:p>
          <a:p>
            <a:pPr marL="0" indent="0" algn="ctr">
              <a:buNone/>
            </a:pPr>
            <a:endParaRPr lang="en-US" dirty="0"/>
          </a:p>
          <a:p>
            <a:pPr marL="0" indent="0" algn="ctr">
              <a:buNone/>
            </a:pPr>
            <a:r>
              <a:rPr lang="en-US" dirty="0"/>
              <a:t>DOXA PARTNERSHIP ADMIN</a:t>
            </a:r>
          </a:p>
          <a:p>
            <a:pPr marL="0" indent="0" algn="ctr">
              <a:buNone/>
            </a:pPr>
            <a:r>
              <a:rPr lang="en-US" sz="4000" b="1" dirty="0" err="1"/>
              <a:t>thedoxapartnership@gmail.com</a:t>
            </a:r>
            <a:endParaRPr lang="en-US" sz="4000" b="1" dirty="0"/>
          </a:p>
          <a:p>
            <a:pPr marL="0" indent="0" algn="ctr">
              <a:buNone/>
            </a:pPr>
            <a:endParaRPr lang="en-US" dirty="0"/>
          </a:p>
          <a:p>
            <a:pPr marL="0" indent="0" algn="ctr">
              <a:buNone/>
            </a:pPr>
            <a:r>
              <a:rPr lang="en-US" dirty="0"/>
              <a:t>WEB SITE</a:t>
            </a:r>
          </a:p>
          <a:p>
            <a:pPr marL="0" indent="0" algn="ctr">
              <a:buNone/>
            </a:pPr>
            <a:r>
              <a:rPr lang="en-US" sz="4000" b="1" dirty="0" err="1"/>
              <a:t>Doxa.life</a:t>
            </a:r>
            <a:endParaRPr lang="en-US" sz="4000" b="1" dirty="0"/>
          </a:p>
        </p:txBody>
      </p:sp>
    </p:spTree>
    <p:extLst>
      <p:ext uri="{BB962C8B-B14F-4D97-AF65-F5344CB8AC3E}">
        <p14:creationId xmlns:p14="http://schemas.microsoft.com/office/powerpoint/2010/main" val="4132924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37BC-2BA3-156A-5127-8E516A81F4F9}"/>
              </a:ext>
            </a:extLst>
          </p:cNvPr>
          <p:cNvSpPr>
            <a:spLocks noGrp="1"/>
          </p:cNvSpPr>
          <p:nvPr>
            <p:ph type="title"/>
          </p:nvPr>
        </p:nvSpPr>
        <p:spPr/>
        <p:txBody>
          <a:bodyPr/>
          <a:lstStyle/>
          <a:p>
            <a:r>
              <a:rPr lang="en-US" dirty="0"/>
              <a:t>2,085</a:t>
            </a:r>
          </a:p>
        </p:txBody>
      </p:sp>
      <p:sp>
        <p:nvSpPr>
          <p:cNvPr id="3" name="Content Placeholder 2">
            <a:extLst>
              <a:ext uri="{FF2B5EF4-FFF2-40B4-BE49-F238E27FC236}">
                <a16:creationId xmlns:a16="http://schemas.microsoft.com/office/drawing/2014/main" id="{7F323B1A-E97E-B93E-A25E-333B1C99C8C9}"/>
              </a:ext>
            </a:extLst>
          </p:cNvPr>
          <p:cNvSpPr>
            <a:spLocks noGrp="1"/>
          </p:cNvSpPr>
          <p:nvPr>
            <p:ph idx="1"/>
          </p:nvPr>
        </p:nvSpPr>
        <p:spPr/>
        <p:txBody>
          <a:bodyPr/>
          <a:lstStyle/>
          <a:p>
            <a:r>
              <a:rPr lang="en-US" dirty="0"/>
              <a:t>GRAPH OF UPGS….CIRCLES</a:t>
            </a:r>
          </a:p>
        </p:txBody>
      </p:sp>
      <p:pic>
        <p:nvPicPr>
          <p:cNvPr id="5" name="Picture 4">
            <a:extLst>
              <a:ext uri="{FF2B5EF4-FFF2-40B4-BE49-F238E27FC236}">
                <a16:creationId xmlns:a16="http://schemas.microsoft.com/office/drawing/2014/main" id="{EA86FA9A-4B50-CD91-F8D6-F7CBDDFC9691}"/>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FB3FD44-878E-6E96-9194-BF5465830A22}"/>
              </a:ext>
            </a:extLst>
          </p:cNvPr>
          <p:cNvSpPr txBox="1"/>
          <p:nvPr/>
        </p:nvSpPr>
        <p:spPr>
          <a:xfrm>
            <a:off x="297712" y="2753151"/>
            <a:ext cx="5422605" cy="830997"/>
          </a:xfrm>
          <a:prstGeom prst="rect">
            <a:avLst/>
          </a:prstGeom>
          <a:noFill/>
        </p:spPr>
        <p:txBody>
          <a:bodyPr wrap="square" rtlCol="0">
            <a:spAutoFit/>
          </a:bodyPr>
          <a:lstStyle/>
          <a:p>
            <a:pPr algn="ctr"/>
            <a:r>
              <a:rPr lang="en-US" sz="4800" b="1" dirty="0">
                <a:solidFill>
                  <a:schemeClr val="bg1"/>
                </a:solidFill>
              </a:rPr>
              <a:t>2,085</a:t>
            </a:r>
          </a:p>
        </p:txBody>
      </p:sp>
    </p:spTree>
    <p:extLst>
      <p:ext uri="{BB962C8B-B14F-4D97-AF65-F5344CB8AC3E}">
        <p14:creationId xmlns:p14="http://schemas.microsoft.com/office/powerpoint/2010/main" val="4049866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0E8CE-6244-8F0D-7557-53355151A742}"/>
              </a:ext>
            </a:extLst>
          </p:cNvPr>
          <p:cNvSpPr>
            <a:spLocks noGrp="1"/>
          </p:cNvSpPr>
          <p:nvPr>
            <p:ph type="title"/>
          </p:nvPr>
        </p:nvSpPr>
        <p:spPr/>
        <p:txBody>
          <a:bodyPr/>
          <a:lstStyle/>
          <a:p>
            <a:r>
              <a:rPr lang="en-US" dirty="0"/>
              <a:t>ENGAGEMENT AS GOAL</a:t>
            </a:r>
          </a:p>
        </p:txBody>
      </p:sp>
      <p:sp>
        <p:nvSpPr>
          <p:cNvPr id="3" name="Content Placeholder 2">
            <a:extLst>
              <a:ext uri="{FF2B5EF4-FFF2-40B4-BE49-F238E27FC236}">
                <a16:creationId xmlns:a16="http://schemas.microsoft.com/office/drawing/2014/main" id="{AC3F1AC9-5C5B-894E-55A3-55E83221131A}"/>
              </a:ext>
            </a:extLst>
          </p:cNvPr>
          <p:cNvSpPr>
            <a:spLocks noGrp="1"/>
          </p:cNvSpPr>
          <p:nvPr>
            <p:ph idx="1"/>
          </p:nvPr>
        </p:nvSpPr>
        <p:spPr/>
        <p:txBody>
          <a:bodyPr/>
          <a:lstStyle/>
          <a:p>
            <a:r>
              <a:rPr lang="en-US" dirty="0"/>
              <a:t>GRAPH OF PROCESS</a:t>
            </a:r>
          </a:p>
        </p:txBody>
      </p:sp>
      <p:sp>
        <p:nvSpPr>
          <p:cNvPr id="6" name="TextBox 5">
            <a:extLst>
              <a:ext uri="{FF2B5EF4-FFF2-40B4-BE49-F238E27FC236}">
                <a16:creationId xmlns:a16="http://schemas.microsoft.com/office/drawing/2014/main" id="{1C95033A-3367-05D1-D9A7-7F831709440B}"/>
              </a:ext>
            </a:extLst>
          </p:cNvPr>
          <p:cNvSpPr txBox="1"/>
          <p:nvPr/>
        </p:nvSpPr>
        <p:spPr>
          <a:xfrm>
            <a:off x="148855" y="392668"/>
            <a:ext cx="11834037" cy="584775"/>
          </a:xfrm>
          <a:prstGeom prst="rect">
            <a:avLst/>
          </a:prstGeom>
          <a:noFill/>
        </p:spPr>
        <p:txBody>
          <a:bodyPr wrap="square" rtlCol="0">
            <a:spAutoFit/>
          </a:bodyPr>
          <a:lstStyle/>
          <a:p>
            <a:pPr algn="ctr"/>
            <a:r>
              <a:rPr lang="en-US" sz="3200" b="1" dirty="0"/>
              <a:t>GOAL: 2,085 Unengaged peoples engaged by 2033</a:t>
            </a:r>
          </a:p>
        </p:txBody>
      </p:sp>
      <p:pic>
        <p:nvPicPr>
          <p:cNvPr id="7" name="Picture 6" descr="A diagram of a diagram&#10;&#10;AI-generated content may be incorrect.">
            <a:extLst>
              <a:ext uri="{FF2B5EF4-FFF2-40B4-BE49-F238E27FC236}">
                <a16:creationId xmlns:a16="http://schemas.microsoft.com/office/drawing/2014/main" id="{F4CFA15C-245F-AB19-8210-DBDAC72198E9}"/>
              </a:ext>
            </a:extLst>
          </p:cNvPr>
          <p:cNvPicPr>
            <a:picLocks noChangeAspect="1"/>
          </p:cNvPicPr>
          <p:nvPr/>
        </p:nvPicPr>
        <p:blipFill>
          <a:blip r:embed="rId2"/>
          <a:stretch>
            <a:fillRect/>
          </a:stretch>
        </p:blipFill>
        <p:spPr>
          <a:xfrm>
            <a:off x="0" y="2236775"/>
            <a:ext cx="12192000" cy="5214650"/>
          </a:xfrm>
          <a:prstGeom prst="rect">
            <a:avLst/>
          </a:prstGeom>
        </p:spPr>
      </p:pic>
    </p:spTree>
    <p:extLst>
      <p:ext uri="{BB962C8B-B14F-4D97-AF65-F5344CB8AC3E}">
        <p14:creationId xmlns:p14="http://schemas.microsoft.com/office/powerpoint/2010/main" val="2635910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0682-0EDE-8DEA-8269-0D674570659B}"/>
              </a:ext>
            </a:extLst>
          </p:cNvPr>
          <p:cNvSpPr>
            <a:spLocks noGrp="1"/>
          </p:cNvSpPr>
          <p:nvPr>
            <p:ph type="title"/>
          </p:nvPr>
        </p:nvSpPr>
        <p:spPr>
          <a:xfrm>
            <a:off x="700635" y="112493"/>
            <a:ext cx="10691265" cy="2800828"/>
          </a:xfrm>
        </p:spPr>
        <p:txBody>
          <a:bodyPr>
            <a:normAutofit/>
          </a:bodyPr>
          <a:lstStyle/>
          <a:p>
            <a:pPr algn="ctr"/>
            <a:r>
              <a:rPr lang="en-US" b="1" dirty="0">
                <a:solidFill>
                  <a:srgbClr val="00B0F0"/>
                </a:solidFill>
              </a:rPr>
              <a:t>65% </a:t>
            </a:r>
            <a:r>
              <a:rPr lang="en-US" b="1" dirty="0"/>
              <a:t>OF UN-ENGAGED PEOPLES</a:t>
            </a:r>
            <a:br>
              <a:rPr lang="en-US" b="1" dirty="0"/>
            </a:br>
            <a:r>
              <a:rPr lang="en-US" b="1" dirty="0"/>
              <a:t>ARE IN COUNTRIES WHERE WE HAVE </a:t>
            </a:r>
            <a:br>
              <a:rPr lang="en-US" b="1" dirty="0"/>
            </a:br>
            <a:r>
              <a:rPr lang="en-US" b="1" dirty="0"/>
              <a:t>WAGF NATIONAL CHURCHES! </a:t>
            </a:r>
            <a:br>
              <a:rPr lang="en-US" b="1" dirty="0"/>
            </a:br>
            <a:r>
              <a:rPr lang="en-US" b="1" dirty="0"/>
              <a:t>(</a:t>
            </a:r>
            <a:r>
              <a:rPr lang="en-US" b="1" dirty="0">
                <a:solidFill>
                  <a:srgbClr val="00B0F0"/>
                </a:solidFill>
              </a:rPr>
              <a:t>1362 of 2088</a:t>
            </a:r>
            <a:r>
              <a:rPr lang="en-US" b="1" dirty="0"/>
              <a:t>)</a:t>
            </a:r>
          </a:p>
        </p:txBody>
      </p:sp>
      <p:pic>
        <p:nvPicPr>
          <p:cNvPr id="5" name="Content Placeholder 4" descr="A number of countries/regions&#10;&#10;AI-generated content may be incorrect.">
            <a:extLst>
              <a:ext uri="{FF2B5EF4-FFF2-40B4-BE49-F238E27FC236}">
                <a16:creationId xmlns:a16="http://schemas.microsoft.com/office/drawing/2014/main" id="{C34C20C0-00AE-1C1C-748C-19D59FBE32E2}"/>
              </a:ext>
            </a:extLst>
          </p:cNvPr>
          <p:cNvPicPr>
            <a:picLocks noGrp="1" noChangeAspect="1"/>
          </p:cNvPicPr>
          <p:nvPr>
            <p:ph idx="1"/>
          </p:nvPr>
        </p:nvPicPr>
        <p:blipFill>
          <a:blip r:embed="rId2"/>
          <a:stretch>
            <a:fillRect/>
          </a:stretch>
        </p:blipFill>
        <p:spPr>
          <a:xfrm>
            <a:off x="81807" y="2913321"/>
            <a:ext cx="12110193" cy="2394458"/>
          </a:xfrm>
        </p:spPr>
      </p:pic>
      <p:sp>
        <p:nvSpPr>
          <p:cNvPr id="6" name="TextBox 5">
            <a:extLst>
              <a:ext uri="{FF2B5EF4-FFF2-40B4-BE49-F238E27FC236}">
                <a16:creationId xmlns:a16="http://schemas.microsoft.com/office/drawing/2014/main" id="{C9ADC3CD-37CB-AC09-7D28-E9F2497FC1EF}"/>
              </a:ext>
            </a:extLst>
          </p:cNvPr>
          <p:cNvSpPr txBox="1"/>
          <p:nvPr/>
        </p:nvSpPr>
        <p:spPr>
          <a:xfrm>
            <a:off x="662206" y="5714149"/>
            <a:ext cx="10867588" cy="461665"/>
          </a:xfrm>
          <a:prstGeom prst="rect">
            <a:avLst/>
          </a:prstGeom>
          <a:noFill/>
        </p:spPr>
        <p:txBody>
          <a:bodyPr wrap="square" rtlCol="0">
            <a:spAutoFit/>
          </a:bodyPr>
          <a:lstStyle/>
          <a:p>
            <a:r>
              <a:rPr lang="en-US" sz="2400" b="1" dirty="0"/>
              <a:t>UUPGs are in 160 countries of which 99 have WAGF member Churches (</a:t>
            </a:r>
            <a:r>
              <a:rPr lang="en-US" sz="2400" b="1" dirty="0">
                <a:solidFill>
                  <a:srgbClr val="00B0F0"/>
                </a:solidFill>
              </a:rPr>
              <a:t>62%</a:t>
            </a:r>
            <a:r>
              <a:rPr lang="en-US" sz="2400" b="1" dirty="0"/>
              <a:t>) </a:t>
            </a:r>
          </a:p>
        </p:txBody>
      </p:sp>
    </p:spTree>
    <p:extLst>
      <p:ext uri="{BB962C8B-B14F-4D97-AF65-F5344CB8AC3E}">
        <p14:creationId xmlns:p14="http://schemas.microsoft.com/office/powerpoint/2010/main" val="1831354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C577-D513-492B-CF54-00C66E3578B2}"/>
              </a:ext>
            </a:extLst>
          </p:cNvPr>
          <p:cNvSpPr>
            <a:spLocks noGrp="1"/>
          </p:cNvSpPr>
          <p:nvPr>
            <p:ph type="title"/>
          </p:nvPr>
        </p:nvSpPr>
        <p:spPr/>
        <p:txBody>
          <a:bodyPr/>
          <a:lstStyle/>
          <a:p>
            <a:endParaRPr lang="en-US"/>
          </a:p>
        </p:txBody>
      </p:sp>
      <p:pic>
        <p:nvPicPr>
          <p:cNvPr id="5" name="Content Placeholder 4" descr="A map of the world with red dots&#10;&#10;AI-generated content may be incorrect.">
            <a:extLst>
              <a:ext uri="{FF2B5EF4-FFF2-40B4-BE49-F238E27FC236}">
                <a16:creationId xmlns:a16="http://schemas.microsoft.com/office/drawing/2014/main" id="{A2EF66DE-69AB-0E8C-70C7-C94871D2C903}"/>
              </a:ext>
            </a:extLst>
          </p:cNvPr>
          <p:cNvPicPr>
            <a:picLocks noGrp="1" noChangeAspect="1"/>
          </p:cNvPicPr>
          <p:nvPr>
            <p:ph idx="1"/>
          </p:nvPr>
        </p:nvPicPr>
        <p:blipFill>
          <a:blip r:embed="rId2"/>
          <a:stretch>
            <a:fillRect/>
          </a:stretch>
        </p:blipFill>
        <p:spPr>
          <a:xfrm>
            <a:off x="0" y="821724"/>
            <a:ext cx="12261643" cy="5214551"/>
          </a:xfrm>
        </p:spPr>
      </p:pic>
      <p:sp>
        <p:nvSpPr>
          <p:cNvPr id="6" name="TextBox 5">
            <a:extLst>
              <a:ext uri="{FF2B5EF4-FFF2-40B4-BE49-F238E27FC236}">
                <a16:creationId xmlns:a16="http://schemas.microsoft.com/office/drawing/2014/main" id="{14717FA2-5B62-B1E0-EA85-BA772243916B}"/>
              </a:ext>
            </a:extLst>
          </p:cNvPr>
          <p:cNvSpPr txBox="1"/>
          <p:nvPr/>
        </p:nvSpPr>
        <p:spPr>
          <a:xfrm>
            <a:off x="74428" y="123568"/>
            <a:ext cx="12117572" cy="400110"/>
          </a:xfrm>
          <a:prstGeom prst="rect">
            <a:avLst/>
          </a:prstGeom>
          <a:noFill/>
        </p:spPr>
        <p:txBody>
          <a:bodyPr wrap="square" rtlCol="0">
            <a:spAutoFit/>
          </a:bodyPr>
          <a:lstStyle/>
          <a:p>
            <a:pPr algn="ctr"/>
            <a:r>
              <a:rPr lang="en-US" sz="2000" b="1" dirty="0"/>
              <a:t>APPROXIMATE LOCATIONS OF UNENGAGED PEOPLES AROUND THE WORLD</a:t>
            </a:r>
          </a:p>
        </p:txBody>
      </p:sp>
      <p:sp>
        <p:nvSpPr>
          <p:cNvPr id="7" name="TextBox 6">
            <a:extLst>
              <a:ext uri="{FF2B5EF4-FFF2-40B4-BE49-F238E27FC236}">
                <a16:creationId xmlns:a16="http://schemas.microsoft.com/office/drawing/2014/main" id="{CD1B90E9-542A-65ED-6EA1-6E43EB208A89}"/>
              </a:ext>
            </a:extLst>
          </p:cNvPr>
          <p:cNvSpPr txBox="1"/>
          <p:nvPr/>
        </p:nvSpPr>
        <p:spPr>
          <a:xfrm>
            <a:off x="3174970" y="6036275"/>
            <a:ext cx="5911702" cy="646331"/>
          </a:xfrm>
          <a:prstGeom prst="rect">
            <a:avLst/>
          </a:prstGeom>
          <a:noFill/>
        </p:spPr>
        <p:txBody>
          <a:bodyPr wrap="square" rtlCol="0">
            <a:spAutoFit/>
          </a:bodyPr>
          <a:lstStyle/>
          <a:p>
            <a:pPr algn="ctr"/>
            <a:r>
              <a:rPr lang="en-US" sz="3600" b="1" dirty="0"/>
              <a:t>2,085</a:t>
            </a:r>
          </a:p>
        </p:txBody>
      </p:sp>
    </p:spTree>
    <p:extLst>
      <p:ext uri="{BB962C8B-B14F-4D97-AF65-F5344CB8AC3E}">
        <p14:creationId xmlns:p14="http://schemas.microsoft.com/office/powerpoint/2010/main" val="4114270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FFD8-1D8C-FFEC-B12C-E382A68065BC}"/>
              </a:ext>
            </a:extLst>
          </p:cNvPr>
          <p:cNvSpPr>
            <a:spLocks noGrp="1"/>
          </p:cNvSpPr>
          <p:nvPr>
            <p:ph type="title"/>
          </p:nvPr>
        </p:nvSpPr>
        <p:spPr>
          <a:xfrm>
            <a:off x="581246" y="333153"/>
            <a:ext cx="9144000" cy="1263649"/>
          </a:xfrm>
        </p:spPr>
        <p:txBody>
          <a:bodyPr/>
          <a:lstStyle/>
          <a:p>
            <a:r>
              <a:rPr lang="en-US" dirty="0"/>
              <a:t>THE PARTNERSHIP VISION</a:t>
            </a:r>
          </a:p>
        </p:txBody>
      </p:sp>
      <p:sp>
        <p:nvSpPr>
          <p:cNvPr id="3" name="Content Placeholder 2">
            <a:extLst>
              <a:ext uri="{FF2B5EF4-FFF2-40B4-BE49-F238E27FC236}">
                <a16:creationId xmlns:a16="http://schemas.microsoft.com/office/drawing/2014/main" id="{C0FF57B2-26EF-D799-840A-3C26CB583D31}"/>
              </a:ext>
            </a:extLst>
          </p:cNvPr>
          <p:cNvSpPr>
            <a:spLocks noGrp="1"/>
          </p:cNvSpPr>
          <p:nvPr>
            <p:ph idx="1"/>
          </p:nvPr>
        </p:nvSpPr>
        <p:spPr>
          <a:xfrm>
            <a:off x="762000" y="1456661"/>
            <a:ext cx="10668000" cy="4639340"/>
          </a:xfrm>
        </p:spPr>
        <p:txBody>
          <a:bodyPr>
            <a:normAutofit fontScale="92500" lnSpcReduction="10000"/>
          </a:bodyPr>
          <a:lstStyle/>
          <a:p>
            <a:pPr marL="0" indent="0">
              <a:buNone/>
            </a:pPr>
            <a:r>
              <a:rPr lang="en-US" sz="3200" dirty="0"/>
              <a:t>We, the World Assemblies of God Fellowship, desire to collaborate, coordinate, and partner more closely together to address Gospel Access globally. </a:t>
            </a:r>
          </a:p>
          <a:p>
            <a:pPr marL="0" indent="0">
              <a:buNone/>
            </a:pPr>
            <a:endParaRPr lang="en-US" sz="3200" dirty="0"/>
          </a:p>
          <a:p>
            <a:pPr marL="0" indent="0">
              <a:buNone/>
            </a:pPr>
            <a:r>
              <a:rPr lang="en-US" sz="3200" dirty="0"/>
              <a:t>TOGETHER we could engage all 2,085 Unengaged peoples by 2033. </a:t>
            </a:r>
          </a:p>
          <a:p>
            <a:pPr marL="0" indent="0">
              <a:buNone/>
            </a:pPr>
            <a:endParaRPr lang="en-US" sz="3200" dirty="0"/>
          </a:p>
          <a:p>
            <a:pPr marL="0" indent="0">
              <a:buNone/>
            </a:pPr>
            <a:r>
              <a:rPr lang="en-US" sz="3200" dirty="0"/>
              <a:t>This is the first priority of DOXA, even as DOXA will work </a:t>
            </a:r>
            <a:r>
              <a:rPr lang="en-US" sz="3200"/>
              <a:t>beyond engagement </a:t>
            </a:r>
            <a:r>
              <a:rPr lang="en-US" sz="3200" dirty="0"/>
              <a:t>to indigenous churches being planted among all </a:t>
            </a:r>
            <a:r>
              <a:rPr lang="en-US" sz="3200"/>
              <a:t>unreached peoples.</a:t>
            </a:r>
            <a:endParaRPr lang="en-US" sz="3200" dirty="0"/>
          </a:p>
        </p:txBody>
      </p:sp>
    </p:spTree>
    <p:extLst>
      <p:ext uri="{BB962C8B-B14F-4D97-AF65-F5344CB8AC3E}">
        <p14:creationId xmlns:p14="http://schemas.microsoft.com/office/powerpoint/2010/main" val="146556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DBE5-FF65-E09B-7FDA-7635CF152E41}"/>
              </a:ext>
            </a:extLst>
          </p:cNvPr>
          <p:cNvSpPr>
            <a:spLocks noGrp="1"/>
          </p:cNvSpPr>
          <p:nvPr>
            <p:ph type="title"/>
          </p:nvPr>
        </p:nvSpPr>
        <p:spPr>
          <a:xfrm>
            <a:off x="138223" y="130175"/>
            <a:ext cx="11802140" cy="1263649"/>
          </a:xfrm>
        </p:spPr>
        <p:txBody>
          <a:bodyPr>
            <a:normAutofit fontScale="90000"/>
          </a:bodyPr>
          <a:lstStyle/>
          <a:p>
            <a:r>
              <a:rPr lang="en-US" dirty="0"/>
              <a:t>DOXA: Started and Stewarded by World Assemblies of God Fellowship (WAGF) Mission Commission</a:t>
            </a:r>
          </a:p>
        </p:txBody>
      </p:sp>
      <p:sp>
        <p:nvSpPr>
          <p:cNvPr id="3" name="Content Placeholder 2">
            <a:extLst>
              <a:ext uri="{FF2B5EF4-FFF2-40B4-BE49-F238E27FC236}">
                <a16:creationId xmlns:a16="http://schemas.microsoft.com/office/drawing/2014/main" id="{31A06F9F-C80C-60F8-4BBD-740346682EC6}"/>
              </a:ext>
            </a:extLst>
          </p:cNvPr>
          <p:cNvSpPr>
            <a:spLocks noGrp="1"/>
          </p:cNvSpPr>
          <p:nvPr>
            <p:ph idx="1"/>
          </p:nvPr>
        </p:nvSpPr>
        <p:spPr>
          <a:xfrm>
            <a:off x="274674" y="2027273"/>
            <a:ext cx="11642651" cy="4256569"/>
          </a:xfrm>
        </p:spPr>
        <p:txBody>
          <a:bodyPr>
            <a:normAutofit lnSpcReduction="10000"/>
          </a:bodyPr>
          <a:lstStyle/>
          <a:p>
            <a:pPr algn="ctr"/>
            <a:r>
              <a:rPr lang="en-US" dirty="0"/>
              <a:t>Reports to WAGF Missions Commission Lead Team</a:t>
            </a:r>
          </a:p>
          <a:p>
            <a:pPr algn="ctr"/>
            <a:endParaRPr lang="en-US" dirty="0"/>
          </a:p>
          <a:p>
            <a:pPr algn="ctr"/>
            <a:r>
              <a:rPr lang="en-US" dirty="0"/>
              <a:t>Led by Global Coordinator</a:t>
            </a:r>
          </a:p>
          <a:p>
            <a:pPr algn="ctr"/>
            <a:endParaRPr lang="en-US" dirty="0"/>
          </a:p>
          <a:p>
            <a:pPr algn="ctr"/>
            <a:r>
              <a:rPr lang="en-US" dirty="0"/>
              <a:t>“Lead team” comprised of 7 WAGF Regional Coordinators</a:t>
            </a:r>
          </a:p>
          <a:p>
            <a:pPr marL="0" indent="0" algn="ctr">
              <a:buNone/>
            </a:pPr>
            <a:r>
              <a:rPr lang="en-US" dirty="0"/>
              <a:t>(Regional Coordinators work with Country Coordinators)</a:t>
            </a:r>
          </a:p>
          <a:p>
            <a:pPr algn="ctr"/>
            <a:endParaRPr lang="en-US" dirty="0"/>
          </a:p>
          <a:p>
            <a:pPr algn="ctr"/>
            <a:r>
              <a:rPr lang="en-US" dirty="0"/>
              <a:t>Global Coordinator has an “Action Team” that serves all of DOXA in spheres of Prayer, Training, Foundation, Admin., etc.</a:t>
            </a:r>
          </a:p>
        </p:txBody>
      </p:sp>
    </p:spTree>
    <p:extLst>
      <p:ext uri="{BB962C8B-B14F-4D97-AF65-F5344CB8AC3E}">
        <p14:creationId xmlns:p14="http://schemas.microsoft.com/office/powerpoint/2010/main" val="12782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A70EB-8D41-595E-C511-82E493917022}"/>
            </a:ext>
          </a:extLst>
        </p:cNvPr>
        <p:cNvGrpSpPr/>
        <p:nvPr/>
      </p:nvGrpSpPr>
      <p:grpSpPr>
        <a:xfrm>
          <a:off x="0" y="0"/>
          <a:ext cx="0" cy="0"/>
          <a:chOff x="0" y="0"/>
          <a:chExt cx="0" cy="0"/>
        </a:xfrm>
      </p:grpSpPr>
      <p:pic>
        <p:nvPicPr>
          <p:cNvPr id="6" name="Picture 5" descr="A map of the world with different colors of the countries/regions&#10;&#10;AI-generated content may be incorrect.">
            <a:extLst>
              <a:ext uri="{FF2B5EF4-FFF2-40B4-BE49-F238E27FC236}">
                <a16:creationId xmlns:a16="http://schemas.microsoft.com/office/drawing/2014/main" id="{3354318E-61F1-2137-CF73-95243CEE97A4}"/>
              </a:ext>
            </a:extLst>
          </p:cNvPr>
          <p:cNvPicPr>
            <a:picLocks noChangeAspect="1"/>
          </p:cNvPicPr>
          <p:nvPr/>
        </p:nvPicPr>
        <p:blipFill>
          <a:blip r:embed="rId2"/>
          <a:stretch>
            <a:fillRect/>
          </a:stretch>
        </p:blipFill>
        <p:spPr>
          <a:xfrm>
            <a:off x="0" y="1384704"/>
            <a:ext cx="5667153" cy="3952839"/>
          </a:xfrm>
          <a:prstGeom prst="rect">
            <a:avLst/>
          </a:prstGeom>
        </p:spPr>
      </p:pic>
      <p:sp>
        <p:nvSpPr>
          <p:cNvPr id="4" name="Title 1">
            <a:extLst>
              <a:ext uri="{FF2B5EF4-FFF2-40B4-BE49-F238E27FC236}">
                <a16:creationId xmlns:a16="http://schemas.microsoft.com/office/drawing/2014/main" id="{8A9FC52E-AAF5-26D2-00FD-90129E5DF5FD}"/>
              </a:ext>
            </a:extLst>
          </p:cNvPr>
          <p:cNvSpPr txBox="1">
            <a:spLocks/>
          </p:cNvSpPr>
          <p:nvPr/>
        </p:nvSpPr>
        <p:spPr>
          <a:xfrm>
            <a:off x="5039834" y="2196392"/>
            <a:ext cx="6985590" cy="3913785"/>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kern="1200" cap="all" spc="30" baseline="0">
                <a:solidFill>
                  <a:schemeClr val="tx1"/>
                </a:solidFill>
                <a:latin typeface="+mj-lt"/>
                <a:ea typeface="+mj-ea"/>
                <a:cs typeface="+mj-cs"/>
              </a:defRPr>
            </a:lvl1pPr>
          </a:lstStyle>
          <a:p>
            <a:pPr algn="ctr"/>
            <a:endParaRPr lang="en-US" sz="3600" dirty="0">
              <a:solidFill>
                <a:srgbClr val="C00000"/>
              </a:solidFill>
            </a:endParaRPr>
          </a:p>
        </p:txBody>
      </p:sp>
      <p:graphicFrame>
        <p:nvGraphicFramePr>
          <p:cNvPr id="7" name="Diagram 6">
            <a:extLst>
              <a:ext uri="{FF2B5EF4-FFF2-40B4-BE49-F238E27FC236}">
                <a16:creationId xmlns:a16="http://schemas.microsoft.com/office/drawing/2014/main" id="{46C11E66-6F8A-9B12-DCEB-99DD33DFE1EF}"/>
              </a:ext>
            </a:extLst>
          </p:cNvPr>
          <p:cNvGraphicFramePr/>
          <p:nvPr>
            <p:extLst>
              <p:ext uri="{D42A27DB-BD31-4B8C-83A1-F6EECF244321}">
                <p14:modId xmlns:p14="http://schemas.microsoft.com/office/powerpoint/2010/main" val="3175017160"/>
              </p:ext>
            </p:extLst>
          </p:nvPr>
        </p:nvGraphicFramePr>
        <p:xfrm>
          <a:off x="5938950" y="428944"/>
          <a:ext cx="6006062" cy="6000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5454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7254E-4736-D5CD-5A50-57D4F11DA445}"/>
              </a:ext>
            </a:extLst>
          </p:cNvPr>
          <p:cNvSpPr>
            <a:spLocks noGrp="1"/>
          </p:cNvSpPr>
          <p:nvPr>
            <p:ph idx="1"/>
          </p:nvPr>
        </p:nvSpPr>
        <p:spPr>
          <a:xfrm>
            <a:off x="159488" y="244549"/>
            <a:ext cx="12032512" cy="6613450"/>
          </a:xfrm>
        </p:spPr>
        <p:txBody>
          <a:bodyPr>
            <a:normAutofit/>
          </a:bodyPr>
          <a:lstStyle/>
          <a:p>
            <a:r>
              <a:rPr lang="en-US" b="1" dirty="0"/>
              <a:t>VOLUNTARY:  </a:t>
            </a:r>
            <a:r>
              <a:rPr lang="en-US" dirty="0"/>
              <a:t>Any WAGF related Missions Department may participate in DOXA to the level they desire.</a:t>
            </a:r>
          </a:p>
          <a:p>
            <a:endParaRPr lang="en-US" dirty="0"/>
          </a:p>
          <a:p>
            <a:r>
              <a:rPr lang="en-US" b="1" dirty="0"/>
              <a:t>GLOBAL: </a:t>
            </a:r>
            <a:r>
              <a:rPr lang="en-US" dirty="0"/>
              <a:t>DOXA will operate all over the world, wherever there are Unreached, Unengaged Peoples.</a:t>
            </a:r>
          </a:p>
          <a:p>
            <a:endParaRPr lang="en-US" dirty="0"/>
          </a:p>
          <a:p>
            <a:r>
              <a:rPr lang="en-US" b="1" dirty="0"/>
              <a:t>RECEIVING: </a:t>
            </a:r>
            <a:r>
              <a:rPr lang="en-US" dirty="0"/>
              <a:t>DOXA is </a:t>
            </a:r>
            <a:r>
              <a:rPr lang="en-US" b="1" dirty="0"/>
              <a:t>NOT </a:t>
            </a:r>
            <a:r>
              <a:rPr lang="en-US" dirty="0"/>
              <a:t>a sending agency. It receives missionaries in the field </a:t>
            </a:r>
            <a:r>
              <a:rPr lang="en-US" u="sng" dirty="0"/>
              <a:t>at the request of their sending agency</a:t>
            </a:r>
            <a:r>
              <a:rPr lang="en-US" dirty="0"/>
              <a:t> and coordinates their training, team placement, and church planting strategy. </a:t>
            </a:r>
          </a:p>
          <a:p>
            <a:endParaRPr lang="en-US" dirty="0"/>
          </a:p>
          <a:p>
            <a:r>
              <a:rPr lang="en-US" b="1" dirty="0"/>
              <a:t>PARTNERSHIP: </a:t>
            </a:r>
            <a:r>
              <a:rPr lang="en-US" dirty="0"/>
              <a:t>DOXA does one thing - make disciples and plant churches among the unreached, prioritizing engaging the unengaged by 2033</a:t>
            </a:r>
          </a:p>
          <a:p>
            <a:endParaRPr lang="en-US" dirty="0"/>
          </a:p>
        </p:txBody>
      </p:sp>
    </p:spTree>
    <p:extLst>
      <p:ext uri="{BB962C8B-B14F-4D97-AF65-F5344CB8AC3E}">
        <p14:creationId xmlns:p14="http://schemas.microsoft.com/office/powerpoint/2010/main" val="3556965785"/>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Verdana Pro Cond SemiBold"/>
        <a:ea typeface=""/>
        <a:cs typeface=""/>
      </a:majorFont>
      <a:minorFont>
        <a:latin typeface="Verdan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otalTime>1020</TotalTime>
  <Words>967</Words>
  <Application>Microsoft Macintosh PowerPoint</Application>
  <PresentationFormat>Widescreen</PresentationFormat>
  <Paragraphs>74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Abadi MT Condensed Light</vt:lpstr>
      <vt:lpstr>Arial</vt:lpstr>
      <vt:lpstr>Verdana Pro</vt:lpstr>
      <vt:lpstr>Verdana Pro Cond SemiBold</vt:lpstr>
      <vt:lpstr>TornVTI</vt:lpstr>
      <vt:lpstr>Voluntary. Global. Receiving.</vt:lpstr>
      <vt:lpstr>2,085</vt:lpstr>
      <vt:lpstr>ENGAGEMENT AS GOAL</vt:lpstr>
      <vt:lpstr>65% OF UN-ENGAGED PEOPLES ARE IN COUNTRIES WHERE WE HAVE  WAGF NATIONAL CHURCHES!  (1362 of 2088)</vt:lpstr>
      <vt:lpstr>PowerPoint Presentation</vt:lpstr>
      <vt:lpstr>THE PARTNERSHIP VISION</vt:lpstr>
      <vt:lpstr>DOXA: Started and Stewarded by World Assemblies of God Fellowship (WAGF) Mission Commission</vt:lpstr>
      <vt:lpstr>PowerPoint Presentation</vt:lpstr>
      <vt:lpstr>PowerPoint Presentation</vt:lpstr>
      <vt:lpstr>HOW DOXA WILL WORK ON THE FIELD:</vt:lpstr>
      <vt:lpstr>THE DOXA DECLARATION September 25th, 2025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Dick Brogden</dc:creator>
  <cp:lastModifiedBy>Dick Brogden</cp:lastModifiedBy>
  <cp:revision>8</cp:revision>
  <dcterms:created xsi:type="dcterms:W3CDTF">2025-10-03T19:22:34Z</dcterms:created>
  <dcterms:modified xsi:type="dcterms:W3CDTF">2025-10-07T18:36:20Z</dcterms:modified>
</cp:coreProperties>
</file>