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1D4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694"/>
  </p:normalViewPr>
  <p:slideViewPr>
    <p:cSldViewPr snapToGrid="0">
      <p:cViewPr varScale="1">
        <p:scale>
          <a:sx n="117" d="100"/>
          <a:sy n="117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220052E-914B-B7E5-12E9-55EC17505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1C1AA3-5234-DEAF-8400-D8E70ACE14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A431-C408-5040-9648-36C6636585B0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4E77FA-5FCD-97E1-8CE8-94A3A6CEA2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D4B4FE-444C-C06E-7408-C060892AF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ED3B-5E0E-DC4C-BF3F-57E3BFD11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39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D4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C254513-CEED-2B97-BE6B-CE7AC0EAD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358" b="87032"/>
          <a:stretch>
            <a:fillRect/>
          </a:stretch>
        </p:blipFill>
        <p:spPr>
          <a:xfrm>
            <a:off x="0" y="0"/>
            <a:ext cx="1891430" cy="88934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8F0CDE5-0D74-EBD9-F96C-B2A68286D0D8}"/>
              </a:ext>
            </a:extLst>
          </p:cNvPr>
          <p:cNvSpPr txBox="1"/>
          <p:nvPr userDrawn="1"/>
        </p:nvSpPr>
        <p:spPr>
          <a:xfrm>
            <a:off x="2774022" y="164389"/>
            <a:ext cx="696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>
                <a:solidFill>
                  <a:schemeClr val="bg1"/>
                </a:solidFill>
              </a:rPr>
              <a:t>Pentecostal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movement</a:t>
            </a:r>
            <a:r>
              <a:rPr lang="fi-FI" sz="3200" dirty="0">
                <a:solidFill>
                  <a:schemeClr val="bg1"/>
                </a:solidFill>
              </a:rPr>
              <a:t> in Finland</a:t>
            </a:r>
          </a:p>
        </p:txBody>
      </p:sp>
    </p:spTree>
    <p:extLst>
      <p:ext uri="{BB962C8B-B14F-4D97-AF65-F5344CB8AC3E}">
        <p14:creationId xmlns:p14="http://schemas.microsoft.com/office/powerpoint/2010/main" val="299233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5CB14-1245-0FB0-ADD0-AD1A1249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DA19F2-0435-4945-B250-292E36645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F8857C-88B8-4DB1-0D07-AC757A8F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C48CB0-D83B-B5BC-A132-EE16DCE6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D9FE18-18F9-AF35-EABE-F4906B61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3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757135-69FD-0642-51E1-25AC33B0D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FEF4C8-160C-A2A4-19AF-8BB0399D0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C59EFE-DD93-08F4-5E26-8895F0F1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4B0D14-0A8D-4BD0-FB8C-B0A33AF5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3C419B-15FB-E1FC-DD90-1121CB6A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3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D812A3-22D6-C84C-282A-E263802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C8804-7F79-3AEE-193F-3B08EF81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BE9167-4FFC-4BC5-DD66-C9831667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CD9E8B-0F67-C2A1-D399-4331A8F9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BCF99-0DD0-EAFC-0CE7-177524B5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737F9-E01A-4F63-A255-83F3B069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7A01A9-1E78-5385-52F5-84A5C44D6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6CACCB-CEB6-9E4E-6EF8-9D5D6334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5B2128-D03E-60D1-A46E-365222C3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315748-C2B0-886C-AAF0-42C25AD0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4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3623AF-F1E4-1298-F161-02FD9F3B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B1232C-F961-9A7B-D1B3-8EEDEFB6D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A5844A-BC4F-7AB0-BD0F-35FCC243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D2AB8D-D29A-8758-F0F3-118ADCF8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01968A-462F-44F9-8ECD-8AD3034E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FC2C81-0572-A794-09A9-0A135652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07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9811E-F0A6-9F28-B9D9-7F266272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10C5AF-B7C3-2C67-CE75-073E19BBD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B0F55E-40BE-E39D-44E6-8D1E17DD4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71A11C-6520-E4D6-C39D-40F1216D2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B215F28-77DD-90E7-3262-E77352615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991CB9-9048-EC21-4542-81AED063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B2AC9D-F174-8F24-54C9-1470DE4C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0B41F66-468E-BFAC-309A-3F31E553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63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61F69-022F-17F0-855A-4D383BF3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44852F4-1B0F-C379-3FFD-14C7716D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EA351B-1307-A73A-9829-568CA81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F773E9-21C7-B3B5-C699-DAA10DE3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73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C60CC3-6CE4-7CB8-B358-A11F5718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7ED5DB9-176B-086B-00BF-6CE95CAB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EDE440-7162-276B-C15A-1AA44539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5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9BC97-78BD-3637-292B-7B8E9B2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1BB003-E1A3-D197-3DD2-13858A14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0EF4E6-D2C1-EE8C-B0C3-05E7CDDD4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B0ABCE-B36E-0EA9-5BF7-0A4BC1A1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806A3A-ED4A-559C-61A1-50B58C5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EFCAB4-2331-333F-2E25-523E7F7E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27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16E9D0-A830-4BE7-C195-796B25E2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01F4A28-8DEA-6907-8B21-71113CB6D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56DAED-10EF-FF98-1C9A-52678A5EC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5D4265-DDAA-B292-F735-5AE8EF47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8A4881-5DA7-F684-00B3-3CD45F0B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3D6BE4-154B-4012-D1D3-90537419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60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CE2590D-76F8-C847-AE9D-F931BF90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6304D7-91C6-3C07-18AE-9E1E9490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6D20B8-1D90-0678-0665-76FCC127E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BF68C-D9FD-2249-9846-65D8D9640BDA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D3C146-65B2-700E-CFDF-F323EBEB6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828AC0-0EC4-3CF9-7E1F-2E41A19E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05194-2BEC-5E4C-97BA-77B1C98B6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40AC97C9-4BB4-71D5-0B35-ADD06D9DA894}"/>
              </a:ext>
            </a:extLst>
          </p:cNvPr>
          <p:cNvSpPr txBox="1"/>
          <p:nvPr/>
        </p:nvSpPr>
        <p:spPr>
          <a:xfrm>
            <a:off x="1204890" y="2499299"/>
            <a:ext cx="978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”Key </a:t>
            </a:r>
            <a:r>
              <a:rPr lang="fi-FI" sz="4000" b="1" dirty="0" err="1">
                <a:solidFill>
                  <a:schemeClr val="bg1"/>
                </a:solidFill>
              </a:rPr>
              <a:t>factors</a:t>
            </a:r>
            <a:r>
              <a:rPr lang="fi-FI" sz="4000" b="1" dirty="0">
                <a:solidFill>
                  <a:schemeClr val="bg1"/>
                </a:solidFill>
              </a:rPr>
              <a:t> to </a:t>
            </a:r>
            <a:r>
              <a:rPr lang="fi-FI" sz="4000" b="1" dirty="0" err="1">
                <a:solidFill>
                  <a:schemeClr val="bg1"/>
                </a:solidFill>
              </a:rPr>
              <a:t>establish</a:t>
            </a:r>
            <a:r>
              <a:rPr lang="fi-FI" sz="4000" b="1" dirty="0">
                <a:solidFill>
                  <a:schemeClr val="bg1"/>
                </a:solidFill>
              </a:rPr>
              <a:t> an </a:t>
            </a:r>
            <a:r>
              <a:rPr lang="fi-FI" sz="4000" b="1" dirty="0" err="1">
                <a:solidFill>
                  <a:schemeClr val="bg1"/>
                </a:solidFill>
              </a:rPr>
              <a:t>effective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communication</a:t>
            </a:r>
            <a:r>
              <a:rPr lang="fi-FI" sz="4000" b="1" dirty="0">
                <a:solidFill>
                  <a:schemeClr val="bg1"/>
                </a:solidFill>
              </a:rPr>
              <a:t> and </a:t>
            </a:r>
            <a:r>
              <a:rPr lang="fi-FI" sz="4000" b="1" dirty="0" err="1">
                <a:solidFill>
                  <a:schemeClr val="bg1"/>
                </a:solidFill>
              </a:rPr>
              <a:t>cooperation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from</a:t>
            </a:r>
            <a:r>
              <a:rPr lang="fi-FI" sz="4000" b="1" dirty="0">
                <a:solidFill>
                  <a:schemeClr val="bg1"/>
                </a:solidFill>
              </a:rPr>
              <a:t> the </a:t>
            </a:r>
            <a:r>
              <a:rPr lang="fi-FI" sz="4000" b="1" dirty="0" err="1">
                <a:solidFill>
                  <a:schemeClr val="bg1"/>
                </a:solidFill>
              </a:rPr>
              <a:t>national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structure</a:t>
            </a:r>
            <a:r>
              <a:rPr lang="fi-FI" sz="4000" b="1" dirty="0">
                <a:solidFill>
                  <a:schemeClr val="bg1"/>
                </a:solidFill>
              </a:rPr>
              <a:t> to the </a:t>
            </a:r>
            <a:r>
              <a:rPr lang="fi-FI" sz="4000" b="1" dirty="0" err="1">
                <a:solidFill>
                  <a:schemeClr val="bg1"/>
                </a:solidFill>
              </a:rPr>
              <a:t>national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ministries</a:t>
            </a:r>
            <a:r>
              <a:rPr lang="fi-FI" sz="40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58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73C03-AFE5-AE63-55C2-5E11EC8B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05F965BF-027D-66DF-1F4C-AB7A1ABE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54194"/>
              </p:ext>
            </p:extLst>
          </p:nvPr>
        </p:nvGraphicFramePr>
        <p:xfrm>
          <a:off x="605133" y="1181890"/>
          <a:ext cx="1090023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596">
                  <a:extLst>
                    <a:ext uri="{9D8B030D-6E8A-4147-A177-3AD203B41FA5}">
                      <a16:colId xmlns:a16="http://schemas.microsoft.com/office/drawing/2014/main" val="2942902711"/>
                    </a:ext>
                  </a:extLst>
                </a:gridCol>
                <a:gridCol w="6610634">
                  <a:extLst>
                    <a:ext uri="{9D8B030D-6E8A-4147-A177-3AD203B41FA5}">
                      <a16:colId xmlns:a16="http://schemas.microsoft.com/office/drawing/2014/main" val="1175297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2400" dirty="0" err="1"/>
                        <a:t>Historical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context</a:t>
                      </a:r>
                      <a:r>
                        <a:rPr lang="fi-FI" sz="2400" dirty="0"/>
                        <a:t>:</a:t>
                      </a:r>
                    </a:p>
                  </a:txBody>
                  <a:tcPr>
                    <a:solidFill>
                      <a:srgbClr val="1D40AE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>
                    <a:solidFill>
                      <a:srgbClr val="1D4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/>
                        <a:t>Nordic </a:t>
                      </a:r>
                      <a:r>
                        <a:rPr lang="fi-FI" sz="2400" dirty="0" err="1"/>
                        <a:t>Pentecostal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movement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→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strong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emphasis</a:t>
                      </a:r>
                      <a:r>
                        <a:rPr lang="fi-FI" sz="2400" dirty="0"/>
                        <a:t> on the </a:t>
                      </a:r>
                      <a:r>
                        <a:rPr lang="fi-FI" sz="2400" dirty="0" err="1"/>
                        <a:t>independence</a:t>
                      </a:r>
                      <a:r>
                        <a:rPr lang="fi-FI" sz="2400" dirty="0"/>
                        <a:t> of the </a:t>
                      </a:r>
                      <a:r>
                        <a:rPr lang="fi-FI" sz="2400" dirty="0" err="1"/>
                        <a:t>local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church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2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/>
                        <a:t>The </a:t>
                      </a:r>
                      <a:r>
                        <a:rPr lang="fi-FI" sz="2400" dirty="0" err="1"/>
                        <a:t>movement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had</a:t>
                      </a:r>
                      <a:r>
                        <a:rPr lang="fi-FI" sz="2400" dirty="0"/>
                        <a:t> no </a:t>
                      </a:r>
                      <a:r>
                        <a:rPr lang="fi-FI" sz="2400" dirty="0" err="1"/>
                        <a:t>structural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leadership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→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leadership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depended</a:t>
                      </a:r>
                      <a:r>
                        <a:rPr lang="fi-FI" sz="2400" dirty="0"/>
                        <a:t> on a </a:t>
                      </a:r>
                      <a:r>
                        <a:rPr lang="fi-FI" sz="2400" dirty="0" err="1"/>
                        <a:t>few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strong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personalities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7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/>
                        <a:t>No </a:t>
                      </a:r>
                      <a:r>
                        <a:rPr lang="fi-FI" sz="2400" dirty="0" err="1"/>
                        <a:t>common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leadership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→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each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ministry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had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its</a:t>
                      </a:r>
                      <a:r>
                        <a:rPr lang="fi-FI" sz="2400" dirty="0"/>
                        <a:t> </a:t>
                      </a:r>
                      <a:r>
                        <a:rPr lang="fi-FI" sz="2400" dirty="0" err="1"/>
                        <a:t>own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independent</a:t>
                      </a:r>
                      <a:r>
                        <a:rPr lang="fi-FI" sz="2400" dirty="0"/>
                        <a:t>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0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→</a:t>
                      </a:r>
                      <a:r>
                        <a:rPr lang="fi-FI" sz="2400" dirty="0"/>
                        <a:t> at </a:t>
                      </a:r>
                      <a:r>
                        <a:rPr lang="fi-FI" sz="2400" dirty="0" err="1"/>
                        <a:t>most</a:t>
                      </a:r>
                      <a:r>
                        <a:rPr lang="fi-FI" sz="2400" dirty="0"/>
                        <a:t> 14 </a:t>
                      </a:r>
                      <a:r>
                        <a:rPr lang="fi-FI" sz="2400" dirty="0" err="1"/>
                        <a:t>associations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3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/>
                        <a:t>Connection?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→</a:t>
                      </a:r>
                      <a:r>
                        <a:rPr lang="fi-FI" sz="2400" dirty="0"/>
                        <a:t> the </a:t>
                      </a:r>
                      <a:r>
                        <a:rPr lang="fi-FI" sz="2400" dirty="0" err="1"/>
                        <a:t>same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men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served</a:t>
                      </a:r>
                      <a:r>
                        <a:rPr lang="fi-FI" sz="2400" dirty="0"/>
                        <a:t> on the </a:t>
                      </a:r>
                      <a:r>
                        <a:rPr lang="fi-FI" sz="2400" dirty="0" err="1"/>
                        <a:t>boards</a:t>
                      </a:r>
                      <a:r>
                        <a:rPr lang="fi-FI" sz="2400" dirty="0"/>
                        <a:t> of </a:t>
                      </a:r>
                      <a:r>
                        <a:rPr lang="fi-FI" sz="2400" dirty="0" err="1"/>
                        <a:t>several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associations</a:t>
                      </a:r>
                      <a:r>
                        <a:rPr lang="fi-FI" sz="2400" dirty="0"/>
                        <a:t>, and the </a:t>
                      </a:r>
                      <a:r>
                        <a:rPr lang="fi-FI" sz="2400" dirty="0" err="1"/>
                        <a:t>same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chairman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often</a:t>
                      </a:r>
                      <a:r>
                        <a:rPr lang="fi-FI" sz="2400" dirty="0"/>
                        <a:t> led </a:t>
                      </a:r>
                      <a:r>
                        <a:rPr lang="fi-FI" sz="2400" dirty="0" err="1"/>
                        <a:t>multiple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associations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569B16-8EFA-B3B0-8F1F-64F11E038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98682B3-601D-DB45-5DA7-E17EA228E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01794"/>
              </p:ext>
            </p:extLst>
          </p:nvPr>
        </p:nvGraphicFramePr>
        <p:xfrm>
          <a:off x="605132" y="1181890"/>
          <a:ext cx="10954263" cy="453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4263">
                  <a:extLst>
                    <a:ext uri="{9D8B030D-6E8A-4147-A177-3AD203B41FA5}">
                      <a16:colId xmlns:a16="http://schemas.microsoft.com/office/drawing/2014/main" val="2942902711"/>
                    </a:ext>
                  </a:extLst>
                </a:gridCol>
              </a:tblGrid>
              <a:tr h="655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err="1"/>
                        <a:t>Problem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areas</a:t>
                      </a:r>
                      <a:r>
                        <a:rPr lang="fi-FI" sz="2400" dirty="0"/>
                        <a:t>:</a:t>
                      </a:r>
                    </a:p>
                  </a:txBody>
                  <a:tcPr>
                    <a:solidFill>
                      <a:srgbClr val="1D4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7827"/>
                  </a:ext>
                </a:extLst>
              </a:tr>
              <a:tr h="776378">
                <a:tc>
                  <a:txBody>
                    <a:bodyPr/>
                    <a:lstStyle/>
                    <a:p>
                      <a:r>
                        <a:rPr lang="fi-FI" sz="2400" dirty="0" err="1"/>
                        <a:t>Decisions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are</a:t>
                      </a:r>
                      <a:r>
                        <a:rPr lang="fi-FI" sz="2400" dirty="0"/>
                        <a:t> made </a:t>
                      </a:r>
                      <a:r>
                        <a:rPr lang="fi-FI" sz="2400" dirty="0" err="1"/>
                        <a:t>independently</a:t>
                      </a:r>
                      <a:r>
                        <a:rPr lang="fi-FI" sz="2400" dirty="0"/>
                        <a:t> of </a:t>
                      </a:r>
                      <a:r>
                        <a:rPr lang="fi-FI" sz="2400" dirty="0" err="1"/>
                        <a:t>other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actors</a:t>
                      </a:r>
                      <a:r>
                        <a:rPr lang="fi-FI" sz="2400" dirty="0"/>
                        <a:t>.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002429927"/>
                  </a:ext>
                </a:extLst>
              </a:tr>
              <a:tr h="621102">
                <a:tc>
                  <a:txBody>
                    <a:bodyPr/>
                    <a:lstStyle/>
                    <a:p>
                      <a:r>
                        <a:rPr lang="fi-FI" sz="2400" dirty="0"/>
                        <a:t>Connection and </a:t>
                      </a:r>
                      <a:r>
                        <a:rPr lang="fi-FI" sz="2400" dirty="0" err="1"/>
                        <a:t>sharing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depend</a:t>
                      </a:r>
                      <a:r>
                        <a:rPr lang="fi-FI" sz="2400" dirty="0"/>
                        <a:t> on personal </a:t>
                      </a:r>
                      <a:r>
                        <a:rPr lang="fi-FI" sz="2400" dirty="0" err="1"/>
                        <a:t>relationships</a:t>
                      </a:r>
                      <a:r>
                        <a:rPr lang="fi-FI" sz="2400" dirty="0"/>
                        <a:t>.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507378133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 err="1"/>
                        <a:t>There</a:t>
                      </a:r>
                      <a:r>
                        <a:rPr lang="fi-FI" sz="2400" dirty="0"/>
                        <a:t> is no </a:t>
                      </a:r>
                      <a:r>
                        <a:rPr lang="fi-FI" sz="2400" dirty="0" err="1"/>
                        <a:t>obligation</a:t>
                      </a:r>
                      <a:r>
                        <a:rPr lang="fi-FI" sz="2400" dirty="0"/>
                        <a:t> to </a:t>
                      </a:r>
                      <a:r>
                        <a:rPr lang="fi-FI" sz="2400" dirty="0" err="1"/>
                        <a:t>share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information</a:t>
                      </a:r>
                      <a:r>
                        <a:rPr lang="fi-FI" sz="2400" dirty="0"/>
                        <a:t>, </a:t>
                      </a:r>
                      <a:r>
                        <a:rPr lang="fi-FI" sz="2400" dirty="0" err="1"/>
                        <a:t>nor</a:t>
                      </a:r>
                      <a:r>
                        <a:rPr lang="fi-FI" sz="2400" dirty="0"/>
                        <a:t> a </a:t>
                      </a:r>
                      <a:r>
                        <a:rPr lang="fi-FI" sz="2400" dirty="0" err="1"/>
                        <a:t>clear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understanding</a:t>
                      </a:r>
                      <a:r>
                        <a:rPr lang="fi-FI" sz="2400" dirty="0"/>
                        <a:t> of </a:t>
                      </a:r>
                      <a:r>
                        <a:rPr lang="fi-FI" sz="2400" dirty="0" err="1"/>
                        <a:t>what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may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shared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with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others</a:t>
                      </a:r>
                      <a:r>
                        <a:rPr lang="fi-FI" sz="2400" dirty="0"/>
                        <a:t>.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779309558"/>
                  </a:ext>
                </a:extLst>
              </a:tr>
              <a:tr h="668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Financial </a:t>
                      </a:r>
                      <a:r>
                        <a:rPr lang="fi-FI" sz="2400" dirty="0" err="1"/>
                        <a:t>structures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are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not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transparent</a:t>
                      </a:r>
                      <a:r>
                        <a:rPr lang="fi-FI" sz="2400" dirty="0"/>
                        <a:t>; </a:t>
                      </a:r>
                      <a:r>
                        <a:rPr lang="fi-FI" sz="2400" dirty="0" err="1"/>
                        <a:t>there</a:t>
                      </a:r>
                      <a:r>
                        <a:rPr lang="fi-FI" sz="2400" dirty="0"/>
                        <a:t> is no </a:t>
                      </a:r>
                      <a:r>
                        <a:rPr lang="fi-FI" sz="2400" dirty="0" err="1"/>
                        <a:t>information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about</a:t>
                      </a:r>
                      <a:r>
                        <a:rPr lang="fi-FI" sz="2400" dirty="0"/>
                        <a:t> the </a:t>
                      </a:r>
                      <a:r>
                        <a:rPr lang="fi-FI" sz="2400" dirty="0" err="1"/>
                        <a:t>finances</a:t>
                      </a:r>
                      <a:r>
                        <a:rPr lang="fi-FI" sz="2400" dirty="0"/>
                        <a:t> of </a:t>
                      </a:r>
                      <a:r>
                        <a:rPr lang="fi-FI" sz="2400" dirty="0" err="1"/>
                        <a:t>neighboring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associations</a:t>
                      </a:r>
                      <a:r>
                        <a:rPr lang="fi-FI" sz="2400" dirty="0"/>
                        <a:t>.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972136228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No </a:t>
                      </a:r>
                      <a:r>
                        <a:rPr lang="fi-FI" sz="2400" dirty="0" err="1"/>
                        <a:t>one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has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ownership</a:t>
                      </a:r>
                      <a:r>
                        <a:rPr lang="fi-FI" sz="2400" dirty="0"/>
                        <a:t> of the </a:t>
                      </a:r>
                      <a:r>
                        <a:rPr lang="fi-FI" sz="2400" dirty="0" err="1"/>
                        <a:t>whole</a:t>
                      </a:r>
                      <a:r>
                        <a:rPr lang="fi-FI" sz="2400" dirty="0"/>
                        <a:t>.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74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410E7-DE8E-3140-84EA-438F4647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A0CF771-2C37-35E1-016B-36150B2B1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23872"/>
              </p:ext>
            </p:extLst>
          </p:nvPr>
        </p:nvGraphicFramePr>
        <p:xfrm>
          <a:off x="605132" y="1181890"/>
          <a:ext cx="10954264" cy="483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67">
                  <a:extLst>
                    <a:ext uri="{9D8B030D-6E8A-4147-A177-3AD203B41FA5}">
                      <a16:colId xmlns:a16="http://schemas.microsoft.com/office/drawing/2014/main" val="2942902711"/>
                    </a:ext>
                  </a:extLst>
                </a:gridCol>
                <a:gridCol w="6707697">
                  <a:extLst>
                    <a:ext uri="{9D8B030D-6E8A-4147-A177-3AD203B41FA5}">
                      <a16:colId xmlns:a16="http://schemas.microsoft.com/office/drawing/2014/main" val="1820382097"/>
                    </a:ext>
                  </a:extLst>
                </a:gridCol>
              </a:tblGrid>
              <a:tr h="689941">
                <a:tc>
                  <a:txBody>
                    <a:bodyPr/>
                    <a:lstStyle/>
                    <a:p>
                      <a:r>
                        <a:rPr lang="fi-FI" sz="2400" dirty="0" err="1"/>
                        <a:t>Solution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attempts</a:t>
                      </a:r>
                      <a:r>
                        <a:rPr lang="fi-FI" sz="2400" dirty="0"/>
                        <a:t>:</a:t>
                      </a:r>
                    </a:p>
                  </a:txBody>
                  <a:tcPr>
                    <a:solidFill>
                      <a:srgbClr val="1D40AE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>
                    <a:solidFill>
                      <a:srgbClr val="1D4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7827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err="1"/>
                        <a:t>Pentecostal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Associations</a:t>
                      </a:r>
                      <a:r>
                        <a:rPr lang="fi-FI" sz="2400" dirty="0"/>
                        <a:t>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–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Information</a:t>
                      </a:r>
                      <a:r>
                        <a:rPr lang="fi-FI" sz="2400" dirty="0"/>
                        <a:t> is </a:t>
                      </a:r>
                      <a:r>
                        <a:rPr lang="fi-FI" sz="2400" dirty="0" err="1"/>
                        <a:t>shared</a:t>
                      </a:r>
                      <a:r>
                        <a:rPr lang="fi-FI" sz="2400" dirty="0"/>
                        <a:t>, </a:t>
                      </a:r>
                      <a:r>
                        <a:rPr lang="fi-FI" sz="2400" dirty="0" err="1"/>
                        <a:t>but</a:t>
                      </a:r>
                      <a:r>
                        <a:rPr lang="fi-FI" sz="2400" dirty="0"/>
                        <a:t> it </a:t>
                      </a:r>
                      <a:r>
                        <a:rPr lang="fi-FI" sz="2400" dirty="0" err="1"/>
                        <a:t>has</a:t>
                      </a:r>
                      <a:r>
                        <a:rPr lang="fi-FI" sz="2400" dirty="0"/>
                        <a:t> no </a:t>
                      </a:r>
                      <a:r>
                        <a:rPr lang="fi-FI" sz="2400" dirty="0" err="1"/>
                        <a:t>decision-making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authority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29927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dirty="0"/>
                        <a:t>+</a:t>
                      </a:r>
                      <a:r>
                        <a:rPr lang="fi-FI" sz="2400" dirty="0"/>
                        <a:t> A </a:t>
                      </a:r>
                      <a:r>
                        <a:rPr lang="fi-FI" sz="2400" dirty="0" err="1"/>
                        <a:t>common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strategy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was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created</a:t>
                      </a:r>
                      <a:endParaRPr lang="fi-FI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78133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 err="1"/>
                        <a:t>Pentecostal</a:t>
                      </a:r>
                      <a:r>
                        <a:rPr lang="fi-FI" sz="2400" dirty="0"/>
                        <a:t> Church of Finland, </a:t>
                      </a:r>
                      <a:r>
                        <a:rPr lang="fi-FI" sz="2400" dirty="0" err="1"/>
                        <a:t>established</a:t>
                      </a:r>
                      <a:r>
                        <a:rPr lang="fi-FI" sz="2400" dirty="0"/>
                        <a:t>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–</a:t>
                      </a:r>
                      <a:r>
                        <a:rPr lang="fi-FI" sz="2400" dirty="0"/>
                        <a:t> It </a:t>
                      </a:r>
                      <a:r>
                        <a:rPr lang="fi-FI" sz="2400" dirty="0" err="1"/>
                        <a:t>was</a:t>
                      </a:r>
                      <a:r>
                        <a:rPr lang="fi-FI" sz="2400" dirty="0"/>
                        <a:t> made as </a:t>
                      </a:r>
                      <a:r>
                        <a:rPr lang="fi-FI" sz="2400" dirty="0" err="1"/>
                        <a:t>weak</a:t>
                      </a:r>
                      <a:r>
                        <a:rPr lang="fi-FI" sz="2400" dirty="0"/>
                        <a:t> as </a:t>
                      </a:r>
                      <a:r>
                        <a:rPr lang="fi-FI" sz="2400" dirty="0" err="1"/>
                        <a:t>possible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due</a:t>
                      </a:r>
                      <a:r>
                        <a:rPr lang="fi-FI" sz="2400" dirty="0"/>
                        <a:t> to </a:t>
                      </a:r>
                      <a:r>
                        <a:rPr lang="fi-FI" sz="2400" dirty="0" err="1"/>
                        <a:t>pressure</a:t>
                      </a:r>
                      <a:r>
                        <a:rPr lang="fi-FI" sz="2400" dirty="0"/>
                        <a:t> to </a:t>
                      </a:r>
                      <a:r>
                        <a:rPr lang="fi-FI" sz="2400" dirty="0" err="1"/>
                        <a:t>preserve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independence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09558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–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Mistakes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were</a:t>
                      </a:r>
                      <a:r>
                        <a:rPr lang="fi-FI" sz="2400" dirty="0"/>
                        <a:t> made in the </a:t>
                      </a:r>
                      <a:r>
                        <a:rPr lang="fi-FI" sz="2400" dirty="0" err="1"/>
                        <a:t>founding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phase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that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have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cast</a:t>
                      </a:r>
                      <a:r>
                        <a:rPr lang="fi-FI" sz="2400" dirty="0"/>
                        <a:t> a long </a:t>
                      </a:r>
                      <a:r>
                        <a:rPr lang="fi-FI" sz="2400" dirty="0" err="1"/>
                        <a:t>shadow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36228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dirty="0"/>
                        <a:t>+</a:t>
                      </a:r>
                      <a:r>
                        <a:rPr lang="fi-FI" sz="2400" dirty="0"/>
                        <a:t> The position of the </a:t>
                      </a:r>
                      <a:r>
                        <a:rPr lang="fi-FI" sz="2400" dirty="0" err="1"/>
                        <a:t>Pentecostal</a:t>
                      </a:r>
                      <a:r>
                        <a:rPr lang="fi-FI" sz="2400" dirty="0"/>
                        <a:t> Church is </a:t>
                      </a:r>
                      <a:r>
                        <a:rPr lang="fi-FI" sz="2400" dirty="0" err="1"/>
                        <a:t>now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much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stronger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after</a:t>
                      </a:r>
                      <a:r>
                        <a:rPr lang="fi-FI" sz="2400" dirty="0"/>
                        <a:t> 23 </a:t>
                      </a:r>
                      <a:r>
                        <a:rPr lang="fi-FI" sz="2400" dirty="0" err="1"/>
                        <a:t>years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E52AA-737C-157B-0EB0-E1A98B85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A14FF05-0228-6D89-A17F-D39E7D27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31755"/>
              </p:ext>
            </p:extLst>
          </p:nvPr>
        </p:nvGraphicFramePr>
        <p:xfrm>
          <a:off x="605132" y="1181890"/>
          <a:ext cx="10954264" cy="433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026">
                  <a:extLst>
                    <a:ext uri="{9D8B030D-6E8A-4147-A177-3AD203B41FA5}">
                      <a16:colId xmlns:a16="http://schemas.microsoft.com/office/drawing/2014/main" val="2942902711"/>
                    </a:ext>
                  </a:extLst>
                </a:gridCol>
                <a:gridCol w="6021238">
                  <a:extLst>
                    <a:ext uri="{9D8B030D-6E8A-4147-A177-3AD203B41FA5}">
                      <a16:colId xmlns:a16="http://schemas.microsoft.com/office/drawing/2014/main" val="1820382097"/>
                    </a:ext>
                  </a:extLst>
                </a:gridCol>
              </a:tblGrid>
              <a:tr h="829562">
                <a:tc>
                  <a:txBody>
                    <a:bodyPr/>
                    <a:lstStyle/>
                    <a:p>
                      <a:r>
                        <a:rPr lang="fi-FI" sz="2400" dirty="0" err="1"/>
                        <a:t>Positive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experiences</a:t>
                      </a:r>
                      <a:r>
                        <a:rPr lang="fi-FI" sz="2400" dirty="0"/>
                        <a:t>:</a:t>
                      </a:r>
                    </a:p>
                  </a:txBody>
                  <a:tcPr>
                    <a:solidFill>
                      <a:srgbClr val="1D40AE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>
                    <a:solidFill>
                      <a:srgbClr val="1D4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7827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/>
                        <a:t>1) The </a:t>
                      </a:r>
                      <a:r>
                        <a:rPr lang="fi-FI" sz="2400" dirty="0" err="1"/>
                        <a:t>Domestic</a:t>
                      </a:r>
                      <a:r>
                        <a:rPr lang="fi-FI" sz="2400" dirty="0"/>
                        <a:t> Mission Association </a:t>
                      </a:r>
                      <a:r>
                        <a:rPr lang="fi-FI" sz="2400" dirty="0" err="1"/>
                        <a:t>became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part</a:t>
                      </a:r>
                      <a:r>
                        <a:rPr lang="fi-FI" sz="2400" dirty="0"/>
                        <a:t> of the </a:t>
                      </a:r>
                      <a:r>
                        <a:rPr lang="fi-FI" sz="2400" dirty="0" err="1"/>
                        <a:t>Pentecostal</a:t>
                      </a:r>
                      <a:r>
                        <a:rPr lang="fi-FI" sz="2400" dirty="0"/>
                        <a:t>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dirty="0"/>
                        <a:t>+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Staff</a:t>
                      </a:r>
                      <a:r>
                        <a:rPr lang="fi-FI" sz="2400" dirty="0"/>
                        <a:t>, </a:t>
                      </a:r>
                      <a:r>
                        <a:rPr lang="fi-FI" sz="2400" dirty="0" err="1"/>
                        <a:t>finances</a:t>
                      </a:r>
                      <a:r>
                        <a:rPr lang="fi-FI" sz="2400" dirty="0"/>
                        <a:t>, and </a:t>
                      </a:r>
                      <a:r>
                        <a:rPr lang="fi-FI" sz="2400" dirty="0" err="1"/>
                        <a:t>operational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activities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were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integrated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29927"/>
                  </a:ext>
                </a:extLst>
              </a:tr>
              <a:tr h="661823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dirty="0"/>
                        <a:t>+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Decision-making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under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one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board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78133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err="1"/>
                        <a:t>Unified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work</a:t>
                      </a:r>
                      <a:r>
                        <a:rPr lang="fi-FI" sz="2400" dirty="0"/>
                        <a:t> is </a:t>
                      </a:r>
                      <a:r>
                        <a:rPr lang="fi-FI" sz="2400" dirty="0" err="1"/>
                        <a:t>much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stronger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than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two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separate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ones</a:t>
                      </a:r>
                      <a:r>
                        <a:rPr lang="fi-FI" sz="2400" dirty="0"/>
                        <a:t>; 1 + 1 is </a:t>
                      </a:r>
                      <a:r>
                        <a:rPr lang="fi-FI" sz="2400" dirty="0" err="1"/>
                        <a:t>more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than</a:t>
                      </a:r>
                      <a:r>
                        <a:rPr lang="fi-FI" sz="2400" dirty="0"/>
                        <a:t>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09558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/>
                        <a:t>2) The </a:t>
                      </a:r>
                      <a:r>
                        <a:rPr lang="fi-FI" sz="2400" dirty="0" err="1"/>
                        <a:t>ownership</a:t>
                      </a:r>
                      <a:r>
                        <a:rPr lang="fi-FI" sz="2400" dirty="0"/>
                        <a:t> of the publishing </a:t>
                      </a:r>
                      <a:r>
                        <a:rPr lang="fi-FI" sz="2400" dirty="0" err="1"/>
                        <a:t>company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transferred</a:t>
                      </a:r>
                      <a:r>
                        <a:rPr lang="fi-FI" sz="2400" dirty="0"/>
                        <a:t> to the Church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err="1"/>
                        <a:t>Continuous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communication</a:t>
                      </a:r>
                      <a:r>
                        <a:rPr lang="fi-FI" sz="2400" dirty="0"/>
                        <a:t>, </a:t>
                      </a:r>
                      <a:r>
                        <a:rPr lang="fi-FI" sz="2400" dirty="0" err="1"/>
                        <a:t>joint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planning</a:t>
                      </a:r>
                      <a:r>
                        <a:rPr lang="fi-FI" sz="2400" dirty="0"/>
                        <a:t>, </a:t>
                      </a:r>
                      <a:r>
                        <a:rPr lang="fi-FI" sz="2400" dirty="0" err="1"/>
                        <a:t>natural</a:t>
                      </a:r>
                      <a:r>
                        <a:rPr lang="fi-FI" sz="2400" dirty="0"/>
                        <a:t> division of </a:t>
                      </a:r>
                      <a:r>
                        <a:rPr lang="fi-FI" sz="2400" dirty="0" err="1"/>
                        <a:t>roles</a:t>
                      </a:r>
                      <a:endParaRPr lang="fi-FI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213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10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0A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79A19-1DF8-0A5D-F71E-A8619364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439F9E6-F833-ECB1-91DE-BC54FD1DC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69531"/>
              </p:ext>
            </p:extLst>
          </p:nvPr>
        </p:nvGraphicFramePr>
        <p:xfrm>
          <a:off x="605132" y="1181890"/>
          <a:ext cx="10945638" cy="414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638">
                  <a:extLst>
                    <a:ext uri="{9D8B030D-6E8A-4147-A177-3AD203B41FA5}">
                      <a16:colId xmlns:a16="http://schemas.microsoft.com/office/drawing/2014/main" val="2942902711"/>
                    </a:ext>
                  </a:extLst>
                </a:gridCol>
              </a:tblGrid>
              <a:tr h="829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err="1"/>
                        <a:t>Conclusions</a:t>
                      </a:r>
                      <a:r>
                        <a:rPr lang="fi-FI" sz="2400" dirty="0"/>
                        <a:t>:</a:t>
                      </a:r>
                    </a:p>
                  </a:txBody>
                  <a:tcPr>
                    <a:solidFill>
                      <a:srgbClr val="1D4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7827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 err="1"/>
                        <a:t>Good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communication</a:t>
                      </a:r>
                      <a:r>
                        <a:rPr lang="fi-FI" sz="2400" dirty="0"/>
                        <a:t> and </a:t>
                      </a:r>
                      <a:r>
                        <a:rPr lang="fi-FI" sz="2400" dirty="0" err="1"/>
                        <a:t>cooperation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require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shared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structures</a:t>
                      </a:r>
                      <a:r>
                        <a:rPr lang="fi-FI" sz="2400" dirty="0"/>
                        <a:t> and </a:t>
                      </a:r>
                      <a:r>
                        <a:rPr lang="fi-FI" sz="2400" dirty="0" err="1"/>
                        <a:t>common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leadership</a:t>
                      </a:r>
                      <a:r>
                        <a:rPr lang="fi-FI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29927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/>
                        <a:t>The </a:t>
                      </a:r>
                      <a:r>
                        <a:rPr lang="fi-FI" sz="2400" dirty="0" err="1"/>
                        <a:t>forms</a:t>
                      </a:r>
                      <a:r>
                        <a:rPr lang="fi-FI" sz="2400" dirty="0"/>
                        <a:t> of </a:t>
                      </a:r>
                      <a:r>
                        <a:rPr lang="fi-FI" sz="2400" dirty="0" err="1"/>
                        <a:t>communication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must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clearly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agreed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upon</a:t>
                      </a:r>
                      <a:r>
                        <a:rPr lang="fi-FI" sz="2400" dirty="0"/>
                        <a:t>; </a:t>
                      </a:r>
                      <a:r>
                        <a:rPr lang="fi-FI" sz="2400" dirty="0" err="1"/>
                        <a:t>otherwise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their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implementation</a:t>
                      </a:r>
                      <a:r>
                        <a:rPr lang="fi-FI" sz="2400" dirty="0"/>
                        <a:t> is random.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78133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/>
                        <a:t>Financial </a:t>
                      </a:r>
                      <a:r>
                        <a:rPr lang="fi-FI" sz="2400" dirty="0" err="1"/>
                        <a:t>matters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should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transparent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between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different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sectors</a:t>
                      </a:r>
                      <a:r>
                        <a:rPr lang="fi-FI" sz="2400" dirty="0"/>
                        <a:t>, and the </a:t>
                      </a:r>
                      <a:r>
                        <a:rPr lang="fi-FI" sz="2400" dirty="0" err="1"/>
                        <a:t>mechanism</a:t>
                      </a:r>
                      <a:r>
                        <a:rPr lang="fi-FI" sz="2400" dirty="0"/>
                        <a:t> for </a:t>
                      </a:r>
                      <a:r>
                        <a:rPr lang="fi-FI" sz="2400" dirty="0" err="1"/>
                        <a:t>ensuring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transparency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must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be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agreed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upon</a:t>
                      </a:r>
                      <a:r>
                        <a:rPr lang="fi-FI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09558"/>
                  </a:ext>
                </a:extLst>
              </a:tr>
              <a:tr h="829562">
                <a:tc>
                  <a:txBody>
                    <a:bodyPr/>
                    <a:lstStyle/>
                    <a:p>
                      <a:r>
                        <a:rPr lang="fi-FI" sz="2400" dirty="0"/>
                        <a:t>Strategic </a:t>
                      </a:r>
                      <a:r>
                        <a:rPr lang="fi-FI" sz="2400" dirty="0" err="1"/>
                        <a:t>leadership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requires</a:t>
                      </a:r>
                      <a:r>
                        <a:rPr lang="fi-FI" sz="2400" dirty="0"/>
                        <a:t> a </a:t>
                      </a:r>
                      <a:r>
                        <a:rPr lang="fi-FI" sz="2400" dirty="0" err="1"/>
                        <a:t>shared</a:t>
                      </a:r>
                      <a:r>
                        <a:rPr lang="fi-FI" sz="2400" dirty="0"/>
                        <a:t> </a:t>
                      </a:r>
                      <a:r>
                        <a:rPr lang="fi-FI" sz="2400" dirty="0" err="1"/>
                        <a:t>structure</a:t>
                      </a:r>
                      <a:r>
                        <a:rPr lang="fi-FI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3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88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348</Words>
  <Application>Microsoft Macintosh PowerPoint</Application>
  <PresentationFormat>Laajakuva</PresentationFormat>
  <Paragraphs>37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Esko Matikainen</dc:creator>
  <cp:lastModifiedBy>Esko Matikainen</cp:lastModifiedBy>
  <cp:revision>8</cp:revision>
  <dcterms:created xsi:type="dcterms:W3CDTF">2026-03-05T11:34:41Z</dcterms:created>
  <dcterms:modified xsi:type="dcterms:W3CDTF">2026-03-09T09:35:57Z</dcterms:modified>
</cp:coreProperties>
</file>